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661" r:id="rId3"/>
  </p:sldMasterIdLst>
  <p:sldIdLst>
    <p:sldId id="261" r:id="rId4"/>
    <p:sldId id="297" r:id="rId5"/>
    <p:sldId id="278" r:id="rId6"/>
    <p:sldId id="279" r:id="rId7"/>
    <p:sldId id="280" r:id="rId8"/>
    <p:sldId id="281" r:id="rId9"/>
    <p:sldId id="285" r:id="rId10"/>
    <p:sldId id="304" r:id="rId11"/>
    <p:sldId id="286" r:id="rId12"/>
    <p:sldId id="301" r:id="rId13"/>
    <p:sldId id="302" r:id="rId14"/>
    <p:sldId id="303" r:id="rId15"/>
    <p:sldId id="289" r:id="rId16"/>
    <p:sldId id="288" r:id="rId17"/>
    <p:sldId id="305" r:id="rId18"/>
    <p:sldId id="306" r:id="rId19"/>
    <p:sldId id="290" r:id="rId20"/>
    <p:sldId id="294" r:id="rId21"/>
    <p:sldId id="295" r:id="rId22"/>
    <p:sldId id="265" r:id="rId23"/>
    <p:sldId id="284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B99"/>
    <a:srgbClr val="62269E"/>
    <a:srgbClr val="77777A"/>
    <a:srgbClr val="64C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3744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 </a:t>
            </a:r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47" y="2718468"/>
            <a:ext cx="4908095" cy="1381380"/>
          </a:xfrm>
          <a:prstGeom prst="rect">
            <a:avLst/>
          </a:prstGeom>
        </p:spPr>
      </p:pic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1" y="1362983"/>
            <a:ext cx="10511743" cy="865868"/>
          </a:xfrm>
        </p:spPr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831851" y="4963886"/>
            <a:ext cx="10515600" cy="3744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Namn &amp; Datum </a:t>
            </a:r>
          </a:p>
        </p:txBody>
      </p:sp>
    </p:spTree>
    <p:extLst>
      <p:ext uri="{BB962C8B-B14F-4D97-AF65-F5344CB8AC3E}">
        <p14:creationId xmlns:p14="http://schemas.microsoft.com/office/powerpoint/2010/main" val="275736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ros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612000"/>
          </a:xfrm>
          <a:solidFill>
            <a:srgbClr val="CB2B99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1600"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 Brödtext </a:t>
            </a:r>
          </a:p>
          <a:p>
            <a:pPr lvl="2"/>
            <a:r>
              <a:rPr lang="sv-SE" dirty="0"/>
              <a:t>Brödtext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5624"/>
            <a:ext cx="10515600" cy="354239"/>
          </a:xfrm>
        </p:spPr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65129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rosa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199" y="365127"/>
            <a:ext cx="10515599" cy="612000"/>
          </a:xfrm>
          <a:solidFill>
            <a:srgbClr val="CB2B9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199" y="2179863"/>
            <a:ext cx="6844393" cy="39970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sv-SE" dirty="0"/>
              <a:t>Brödtext</a:t>
            </a:r>
          </a:p>
          <a:p>
            <a:pPr lvl="2"/>
            <a:r>
              <a:rPr lang="sv-SE" dirty="0"/>
              <a:t>Brödtext</a:t>
            </a:r>
          </a:p>
          <a:p>
            <a:pPr lvl="4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862206" y="1825625"/>
            <a:ext cx="3491593" cy="2101396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7862206" y="4075567"/>
            <a:ext cx="3491593" cy="2101396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8" y="1808500"/>
            <a:ext cx="6844393" cy="363538"/>
          </a:xfrm>
        </p:spPr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5318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2898321"/>
            <a:ext cx="9144000" cy="611642"/>
          </a:xfrm>
          <a:solidFill>
            <a:srgbClr val="64CBC9"/>
          </a:solidFill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83622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blå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612000"/>
          </a:xfrm>
          <a:solidFill>
            <a:srgbClr val="64CBC9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1600"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Brödtext </a:t>
            </a:r>
          </a:p>
          <a:p>
            <a:pPr lvl="2"/>
            <a:r>
              <a:rPr lang="sv-SE" dirty="0"/>
              <a:t>Brödtext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41727"/>
            <a:ext cx="10515600" cy="338137"/>
          </a:xfrm>
        </p:spPr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94987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blå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199" y="365127"/>
            <a:ext cx="10515599" cy="612000"/>
          </a:xfrm>
          <a:solidFill>
            <a:srgbClr val="64CBC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199" y="2179863"/>
            <a:ext cx="6844393" cy="39970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sv-SE" dirty="0"/>
              <a:t>Brödtext</a:t>
            </a:r>
          </a:p>
          <a:p>
            <a:pPr lvl="2"/>
            <a:r>
              <a:rPr lang="sv-SE" dirty="0"/>
              <a:t>Brödtext</a:t>
            </a:r>
          </a:p>
          <a:p>
            <a:pPr lvl="4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862206" y="1825625"/>
            <a:ext cx="3491593" cy="210139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7862206" y="4075567"/>
            <a:ext cx="3491593" cy="210139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825625"/>
            <a:ext cx="6844392" cy="354013"/>
          </a:xfrm>
        </p:spPr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7434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uta rosa vänster + foto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841375" y="2035401"/>
            <a:ext cx="5159375" cy="369332"/>
          </a:xfrm>
          <a:solidFill>
            <a:srgbClr val="CB2B99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5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841374" y="1681163"/>
            <a:ext cx="5159375" cy="424732"/>
          </a:xfrm>
          <a:solidFill>
            <a:srgbClr val="CB2B99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8009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uta grå vänster + foto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38198" y="1681163"/>
            <a:ext cx="5159375" cy="424732"/>
          </a:xfrm>
          <a:solidFill>
            <a:srgbClr val="77777A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2035402"/>
            <a:ext cx="5159375" cy="369332"/>
          </a:xfrm>
          <a:solidFill>
            <a:srgbClr val="77777A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2808693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uta rosa höger + foto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2" y="1681163"/>
            <a:ext cx="5157787" cy="424732"/>
          </a:xfrm>
          <a:solidFill>
            <a:srgbClr val="CB2B99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2" y="2035401"/>
            <a:ext cx="5157787" cy="369332"/>
          </a:xfrm>
          <a:solidFill>
            <a:srgbClr val="CB2B99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186545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uta grå höger + foto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2" y="1669823"/>
            <a:ext cx="5157787" cy="424732"/>
          </a:xfrm>
          <a:solidFill>
            <a:srgbClr val="77777A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2" y="2024063"/>
            <a:ext cx="5157787" cy="369332"/>
          </a:xfrm>
          <a:solidFill>
            <a:srgbClr val="77777A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3547779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uta grå vänster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6172201" y="1681163"/>
            <a:ext cx="5183188" cy="450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Infoga objekt</a:t>
            </a:r>
          </a:p>
        </p:txBody>
      </p:sp>
      <p:sp>
        <p:nvSpPr>
          <p:cNvPr id="5" name="Platshållare för text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681163"/>
            <a:ext cx="5157787" cy="424732"/>
          </a:xfrm>
          <a:solidFill>
            <a:srgbClr val="77777A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2035401"/>
            <a:ext cx="5157787" cy="369332"/>
          </a:xfrm>
          <a:solidFill>
            <a:srgbClr val="77777A"/>
          </a:solidFill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263468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89620"/>
            <a:ext cx="10515600" cy="612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21316"/>
            <a:ext cx="9144000" cy="612003"/>
          </a:xfrm>
          <a:solidFill>
            <a:srgbClr val="62269E"/>
          </a:solidFill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59651"/>
            <a:ext cx="9144000" cy="612000"/>
          </a:xfrm>
          <a:solidFill>
            <a:srgbClr val="77777A"/>
          </a:solidFill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97983"/>
            <a:ext cx="9144000" cy="612003"/>
          </a:xfrm>
          <a:solidFill>
            <a:srgbClr val="CB2B99"/>
          </a:solidFill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5733"/>
            <a:ext cx="9144000" cy="612000"/>
          </a:xfrm>
          <a:solidFill>
            <a:srgbClr val="64CBC9"/>
          </a:solidFill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</p:spTree>
    <p:extLst>
      <p:ext uri="{BB962C8B-B14F-4D97-AF65-F5344CB8AC3E}">
        <p14:creationId xmlns:p14="http://schemas.microsoft.com/office/powerpoint/2010/main" val="1375464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uta rosa vänster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6172201" y="1681163"/>
            <a:ext cx="5183188" cy="450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Infoga objekt</a:t>
            </a:r>
          </a:p>
        </p:txBody>
      </p:sp>
      <p:sp>
        <p:nvSpPr>
          <p:cNvPr id="8" name="Platshållare för text 11"/>
          <p:cNvSpPr>
            <a:spLocks noGrp="1"/>
          </p:cNvSpPr>
          <p:nvPr>
            <p:ph type="body" sz="quarter" idx="11" hasCustomPrompt="1"/>
          </p:nvPr>
        </p:nvSpPr>
        <p:spPr>
          <a:xfrm>
            <a:off x="856116" y="1681162"/>
            <a:ext cx="5157787" cy="424732"/>
          </a:xfrm>
          <a:solidFill>
            <a:srgbClr val="CB2B99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6117" y="2035401"/>
            <a:ext cx="5157787" cy="369332"/>
          </a:xfrm>
          <a:solidFill>
            <a:srgbClr val="CB2B99"/>
          </a:solidFill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2260307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text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6172201" y="1681163"/>
            <a:ext cx="5183188" cy="450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Infoga objekt</a:t>
            </a:r>
          </a:p>
        </p:txBody>
      </p:sp>
      <p:sp>
        <p:nvSpPr>
          <p:cNvPr id="8" name="Platshållare för text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457" y="2105895"/>
            <a:ext cx="5157787" cy="369332"/>
          </a:xfr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823458" y="1681163"/>
            <a:ext cx="5157787" cy="424732"/>
          </a:xfrm>
        </p:spPr>
        <p:txBody>
          <a:bodyPr>
            <a:spAutoFit/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961657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477500" cy="612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68500"/>
            <a:ext cx="10477500" cy="1648279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</a:lstStyle>
          <a:p>
            <a:pPr lvl="0"/>
            <a:r>
              <a:rPr lang="sv-SE" dirty="0"/>
              <a:t>Brödtext</a:t>
            </a:r>
          </a:p>
          <a:p>
            <a:pPr lvl="2"/>
            <a:r>
              <a:rPr lang="sv-SE" dirty="0"/>
              <a:t>Brödtext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8138"/>
            <a:ext cx="10477500" cy="360362"/>
          </a:xfrm>
        </p:spPr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586250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19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örsättsblad blå">
    <p:bg>
      <p:bgPr>
        <a:solidFill>
          <a:srgbClr val="64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8" y="2001152"/>
            <a:ext cx="10058400" cy="28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örsättsblad rosa">
    <p:bg>
      <p:bgPr>
        <a:solidFill>
          <a:srgbClr val="CB2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8" y="2001152"/>
            <a:ext cx="10058400" cy="28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54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örsättsblad grå">
    <p:bg>
      <p:bgPr>
        <a:solidFill>
          <a:srgbClr val="777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8" y="2001152"/>
            <a:ext cx="10058400" cy="28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75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sblad rosa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94913" y="4489072"/>
            <a:ext cx="6967296" cy="438528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</a:defRPr>
            </a:lvl1pPr>
            <a:lvl2pPr algn="ctr">
              <a:defRPr baseline="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Namn Efternamn</a:t>
            </a:r>
          </a:p>
          <a:p>
            <a:pPr lvl="1"/>
            <a:endParaRPr lang="sv-SE" dirty="0"/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2394913" y="4927600"/>
            <a:ext cx="6967296" cy="31474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</a:defRPr>
            </a:lvl1pPr>
            <a:lvl2pPr algn="ctr">
              <a:defRPr baseline="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1"/>
            <a:r>
              <a:rPr lang="sv-SE" dirty="0"/>
              <a:t>namn.efternamn@kontigo.se</a:t>
            </a:r>
          </a:p>
        </p:txBody>
      </p:sp>
      <p:sp>
        <p:nvSpPr>
          <p:cNvPr id="14" name="Platshållare för text 6"/>
          <p:cNvSpPr>
            <a:spLocks noGrp="1"/>
          </p:cNvSpPr>
          <p:nvPr>
            <p:ph type="body" sz="quarter" idx="19" hasCustomPrompt="1"/>
          </p:nvPr>
        </p:nvSpPr>
        <p:spPr>
          <a:xfrm>
            <a:off x="2394192" y="5242340"/>
            <a:ext cx="6967296" cy="31474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</a:defRPr>
            </a:lvl1pPr>
            <a:lvl2pPr algn="ctr">
              <a:defRPr baseline="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1"/>
            <a:r>
              <a:rPr lang="sv-SE" dirty="0"/>
              <a:t>Tel: </a:t>
            </a:r>
            <a:r>
              <a:rPr lang="sv-SE" dirty="0" err="1"/>
              <a:t>070X</a:t>
            </a:r>
            <a:r>
              <a:rPr lang="sv-SE" dirty="0"/>
              <a:t>-XX </a:t>
            </a:r>
            <a:r>
              <a:rPr lang="sv-SE" dirty="0" err="1"/>
              <a:t>XX</a:t>
            </a:r>
            <a:r>
              <a:rPr lang="sv-SE" dirty="0"/>
              <a:t> </a:t>
            </a:r>
            <a:r>
              <a:rPr lang="sv-SE" dirty="0" err="1"/>
              <a:t>XX</a:t>
            </a: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5225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sblad blå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94913" y="4489072"/>
            <a:ext cx="6967296" cy="438528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</a:defRPr>
            </a:lvl1pPr>
            <a:lvl2pPr algn="ctr">
              <a:defRPr baseline="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Namn Efternamn</a:t>
            </a:r>
          </a:p>
          <a:p>
            <a:pPr lvl="1"/>
            <a:endParaRPr lang="sv-SE" dirty="0"/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2394913" y="4927600"/>
            <a:ext cx="6967296" cy="31474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</a:defRPr>
            </a:lvl1pPr>
            <a:lvl2pPr algn="ctr">
              <a:defRPr baseline="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1"/>
            <a:r>
              <a:rPr lang="sv-SE" dirty="0"/>
              <a:t>namn.efternamn@kontigo.se</a:t>
            </a:r>
          </a:p>
        </p:txBody>
      </p:sp>
      <p:sp>
        <p:nvSpPr>
          <p:cNvPr id="14" name="Platshållare för text 6"/>
          <p:cNvSpPr>
            <a:spLocks noGrp="1"/>
          </p:cNvSpPr>
          <p:nvPr>
            <p:ph type="body" sz="quarter" idx="19" hasCustomPrompt="1"/>
          </p:nvPr>
        </p:nvSpPr>
        <p:spPr>
          <a:xfrm>
            <a:off x="2394192" y="5242340"/>
            <a:ext cx="6967296" cy="31474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</a:defRPr>
            </a:lvl1pPr>
            <a:lvl2pPr algn="ctr">
              <a:defRPr baseline="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1"/>
            <a:r>
              <a:rPr lang="sv-SE" dirty="0"/>
              <a:t>Tel: </a:t>
            </a:r>
            <a:r>
              <a:rPr lang="sv-SE" dirty="0" err="1"/>
              <a:t>070X</a:t>
            </a:r>
            <a:r>
              <a:rPr lang="sv-SE" dirty="0"/>
              <a:t>-XX </a:t>
            </a:r>
            <a:r>
              <a:rPr lang="sv-SE" dirty="0" err="1"/>
              <a:t>XX</a:t>
            </a:r>
            <a:r>
              <a:rPr lang="sv-SE" dirty="0"/>
              <a:t> </a:t>
            </a:r>
            <a:r>
              <a:rPr lang="sv-SE" dirty="0" err="1"/>
              <a:t>XX</a:t>
            </a: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1401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sblad grå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94913" y="4489072"/>
            <a:ext cx="6967296" cy="438528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</a:defRPr>
            </a:lvl1pPr>
            <a:lvl2pPr algn="ctr">
              <a:defRPr baseline="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Namn Efternamn</a:t>
            </a:r>
          </a:p>
          <a:p>
            <a:pPr lvl="1"/>
            <a:endParaRPr lang="sv-SE" dirty="0"/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2394913" y="4927600"/>
            <a:ext cx="6967296" cy="31474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</a:defRPr>
            </a:lvl1pPr>
            <a:lvl2pPr algn="ctr">
              <a:defRPr baseline="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1"/>
            <a:r>
              <a:rPr lang="sv-SE" dirty="0"/>
              <a:t>namn.efternamn@kontigo.se</a:t>
            </a:r>
          </a:p>
        </p:txBody>
      </p:sp>
      <p:sp>
        <p:nvSpPr>
          <p:cNvPr id="14" name="Platshållare för text 6"/>
          <p:cNvSpPr>
            <a:spLocks noGrp="1"/>
          </p:cNvSpPr>
          <p:nvPr>
            <p:ph type="body" sz="quarter" idx="19" hasCustomPrompt="1"/>
          </p:nvPr>
        </p:nvSpPr>
        <p:spPr>
          <a:xfrm>
            <a:off x="2394192" y="5242340"/>
            <a:ext cx="6967296" cy="31474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</a:defRPr>
            </a:lvl1pPr>
            <a:lvl2pPr algn="ctr">
              <a:defRPr baseline="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1"/>
            <a:r>
              <a:rPr lang="sv-SE" dirty="0"/>
              <a:t>Tel: </a:t>
            </a:r>
            <a:r>
              <a:rPr lang="sv-SE" dirty="0" err="1"/>
              <a:t>070X</a:t>
            </a:r>
            <a:r>
              <a:rPr lang="sv-SE" dirty="0"/>
              <a:t>-XX </a:t>
            </a:r>
            <a:r>
              <a:rPr lang="sv-SE" dirty="0" err="1"/>
              <a:t>XX</a:t>
            </a:r>
            <a:r>
              <a:rPr lang="sv-SE" dirty="0"/>
              <a:t> </a:t>
            </a:r>
            <a:r>
              <a:rPr lang="sv-SE" dirty="0" err="1"/>
              <a:t>XX</a:t>
            </a: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443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2898321"/>
            <a:ext cx="9144000" cy="611642"/>
          </a:xfrm>
          <a:solidFill>
            <a:srgbClr val="62269E"/>
          </a:solidFill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 </a:t>
            </a:r>
          </a:p>
        </p:txBody>
      </p:sp>
    </p:spTree>
    <p:extLst>
      <p:ext uri="{BB962C8B-B14F-4D97-AF65-F5344CB8AC3E}">
        <p14:creationId xmlns:p14="http://schemas.microsoft.com/office/powerpoint/2010/main" val="3350611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nd fak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27381" y="1124745"/>
            <a:ext cx="6912768" cy="5183187"/>
          </a:xfrm>
        </p:spPr>
        <p:txBody>
          <a:bodyPr/>
          <a:lstStyle>
            <a:lvl1pPr>
              <a:defRPr sz="2400">
                <a:solidFill>
                  <a:srgbClr val="191919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1" y="346714"/>
            <a:ext cx="3283793" cy="495108"/>
          </a:xfrm>
          <a:solidFill>
            <a:srgbClr val="59118E"/>
          </a:solidFill>
        </p:spPr>
        <p:txBody>
          <a:bodyPr wrap="none" lIns="216000" tIns="108000" rIns="216000" bIns="108000" anchor="ctr" anchorCtr="0">
            <a:spAutoFit/>
          </a:bodyPr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för att redigera rubrik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 hasCustomPrompt="1"/>
          </p:nvPr>
        </p:nvSpPr>
        <p:spPr>
          <a:xfrm>
            <a:off x="7824192" y="260649"/>
            <a:ext cx="3840592" cy="6048077"/>
          </a:xfrm>
          <a:solidFill>
            <a:srgbClr val="332875"/>
          </a:solidFill>
        </p:spPr>
        <p:txBody>
          <a:bodyPr lIns="180000" tIns="144000" rIns="180000">
            <a:normAutofit/>
          </a:bodyPr>
          <a:lstStyle>
            <a:lvl1pPr>
              <a:defRPr sz="1400">
                <a:solidFill>
                  <a:schemeClr val="bg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sv-SE" dirty="0"/>
              <a:t>Faktaruta</a:t>
            </a:r>
            <a:endParaRPr lang="en-GB" dirty="0"/>
          </a:p>
        </p:txBody>
      </p:sp>
      <p:pic>
        <p:nvPicPr>
          <p:cNvPr id="7" name="Picture 13" descr="Kontigo_4-color_grey_utan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87978" y="6450456"/>
            <a:ext cx="304033" cy="218904"/>
          </a:xfrm>
          <a:prstGeom prst="rect">
            <a:avLst/>
          </a:prstGeom>
        </p:spPr>
      </p:pic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>
          <a:xfrm>
            <a:off x="4539456" y="6376244"/>
            <a:ext cx="3860800" cy="365125"/>
          </a:xfrm>
        </p:spPr>
        <p:txBody>
          <a:bodyPr/>
          <a:lstStyle/>
          <a:p>
            <a:fld id="{EF9D7C9B-4AF1-453D-AA37-0B4D371D512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6184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uta rosa vänster + foto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841374" y="1681162"/>
            <a:ext cx="5159375" cy="424732"/>
          </a:xfrm>
          <a:solidFill>
            <a:srgbClr val="CB2B99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841375" y="2035402"/>
            <a:ext cx="5159375" cy="369332"/>
          </a:xfrm>
          <a:solidFill>
            <a:srgbClr val="CB2B99"/>
          </a:solidFill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3233140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uta grå vänster + foto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35023" y="1681164"/>
            <a:ext cx="5159375" cy="424732"/>
          </a:xfrm>
          <a:solidFill>
            <a:srgbClr val="77777A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2035402"/>
            <a:ext cx="5159375" cy="369332"/>
          </a:xfrm>
          <a:solidFill>
            <a:srgbClr val="77777A"/>
          </a:solidFill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491413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uta rosa höger + foto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96807" y="1681163"/>
            <a:ext cx="5157787" cy="424732"/>
          </a:xfrm>
          <a:solidFill>
            <a:srgbClr val="CB2B99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2" y="2035401"/>
            <a:ext cx="5157787" cy="369332"/>
          </a:xfrm>
          <a:solidFill>
            <a:srgbClr val="CB2B99"/>
          </a:solidFill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311894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uta grå höger + foto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2" y="1681162"/>
            <a:ext cx="5157787" cy="424732"/>
          </a:xfrm>
          <a:solidFill>
            <a:srgbClr val="77777A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2" y="2035401"/>
            <a:ext cx="5157787" cy="369332"/>
          </a:xfrm>
          <a:solidFill>
            <a:srgbClr val="77777A"/>
          </a:solidFill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6657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li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42900" indent="0">
              <a:buNone/>
              <a:defRPr sz="1600">
                <a:latin typeface="+mj-lt"/>
              </a:defRPr>
            </a:lvl2pPr>
            <a:lvl3pPr marL="685800" indent="0">
              <a:buNone/>
              <a:defRPr sz="1600"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94933"/>
            <a:ext cx="10515600" cy="384931"/>
          </a:xfrm>
        </p:spPr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612000"/>
          </a:xfrm>
          <a:solidFill>
            <a:srgbClr val="7030A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7851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lila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199" y="365127"/>
            <a:ext cx="10515599" cy="612000"/>
          </a:xfrm>
          <a:solidFill>
            <a:srgbClr val="62269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199" y="2253343"/>
            <a:ext cx="6844393" cy="3923620"/>
          </a:xfrm>
        </p:spPr>
        <p:txBody>
          <a:bodyPr/>
          <a:lstStyle>
            <a:lvl1pPr>
              <a:defRPr/>
            </a:lvl1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862206" y="1825625"/>
            <a:ext cx="3491593" cy="210139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Infoga objekt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7862206" y="4075567"/>
            <a:ext cx="3491593" cy="2101396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825625"/>
            <a:ext cx="6843713" cy="427718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31175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2898321"/>
            <a:ext cx="9144000" cy="611642"/>
          </a:xfrm>
          <a:solidFill>
            <a:srgbClr val="77777A"/>
          </a:solidFill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09956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grå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612000"/>
          </a:xfrm>
          <a:solidFill>
            <a:srgbClr val="77777A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42900" indent="0" algn="l">
              <a:buNone/>
              <a:defRPr sz="1600">
                <a:latin typeface="+mj-lt"/>
              </a:defRPr>
            </a:lvl2pPr>
            <a:lvl3pPr marL="685800" indent="0" algn="l">
              <a:buNone/>
              <a:defRPr sz="1600"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Brödtext </a:t>
            </a:r>
          </a:p>
          <a:p>
            <a:pPr lvl="1"/>
            <a:r>
              <a:rPr lang="sv-SE" dirty="0"/>
              <a:t>Brödtext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4794"/>
            <a:ext cx="10515600" cy="355070"/>
          </a:xfrm>
        </p:spPr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022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grå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199" y="365127"/>
            <a:ext cx="10515599" cy="612000"/>
          </a:xfrm>
          <a:solidFill>
            <a:srgbClr val="77777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199" y="2179863"/>
            <a:ext cx="6844393" cy="3997099"/>
          </a:xfrm>
        </p:spPr>
        <p:txBody>
          <a:bodyPr/>
          <a:lstStyle>
            <a:lvl1pPr>
              <a:defRPr/>
            </a:lvl1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862206" y="1825625"/>
            <a:ext cx="3491593" cy="210139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7862206" y="4075567"/>
            <a:ext cx="3491593" cy="2101396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814738"/>
            <a:ext cx="6843713" cy="365125"/>
          </a:xfrm>
        </p:spPr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61769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2898321"/>
            <a:ext cx="9144000" cy="611642"/>
          </a:xfrm>
          <a:solidFill>
            <a:srgbClr val="CB2B99"/>
          </a:solidFill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21892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179864"/>
            <a:ext cx="10515600" cy="3997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868" y="6307669"/>
            <a:ext cx="838800" cy="6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49" r:id="rId3"/>
    <p:sldLayoutId id="2147483650" r:id="rId4"/>
    <p:sldLayoutId id="214748365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55" r:id="rId15"/>
    <p:sldLayoutId id="2147483682" r:id="rId16"/>
    <p:sldLayoutId id="2147483683" r:id="rId17"/>
    <p:sldLayoutId id="2147483684" r:id="rId18"/>
    <p:sldLayoutId id="2147483653" r:id="rId19"/>
    <p:sldLayoutId id="2147483687" r:id="rId20"/>
    <p:sldLayoutId id="2147483686" r:id="rId21"/>
    <p:sldLayoutId id="2147483654" r:id="rId22"/>
    <p:sldLayoutId id="2147483685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179863"/>
            <a:ext cx="10515600" cy="3997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88639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9" r:id="rId2"/>
    <p:sldLayoutId id="2147483710" r:id="rId3"/>
    <p:sldLayoutId id="2147483711" r:id="rId4"/>
    <p:sldLayoutId id="2147483716" r:id="rId5"/>
    <p:sldLayoutId id="2147483717" r:id="rId6"/>
    <p:sldLayoutId id="214748371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chemeClr val="bg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035401"/>
            <a:ext cx="10515600" cy="414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200" y="6307668"/>
            <a:ext cx="838800" cy="6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4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95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tshållare för innehåll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1605"/>
            <a:ext cx="12205443" cy="8139605"/>
          </a:xfrm>
          <a:prstGeom prst="rect">
            <a:avLst/>
          </a:prstGeom>
          <a:ln>
            <a:solidFill>
              <a:schemeClr val="tx1"/>
            </a:solidFill>
            <a:prstDash val="dash"/>
          </a:ln>
          <a:effectLst>
            <a:glow rad="127000">
              <a:schemeClr val="accent1">
                <a:alpha val="77000"/>
              </a:schemeClr>
            </a:glow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Målläckage och </a:t>
            </a:r>
            <a:r>
              <a:rPr lang="sv-SE" dirty="0" err="1"/>
              <a:t>målgap</a:t>
            </a:r>
            <a:endParaRPr lang="sv-SE" dirty="0"/>
          </a:p>
        </p:txBody>
      </p:sp>
      <p:sp>
        <p:nvSpPr>
          <p:cNvPr id="11" name="Ellips 10"/>
          <p:cNvSpPr/>
          <p:nvPr/>
        </p:nvSpPr>
        <p:spPr>
          <a:xfrm>
            <a:off x="6512170" y="2672858"/>
            <a:ext cx="1600199" cy="1406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Mål 1 för ditt projekt</a:t>
            </a:r>
          </a:p>
        </p:txBody>
      </p:sp>
      <p:sp>
        <p:nvSpPr>
          <p:cNvPr id="13" name="Ellips 12"/>
          <p:cNvSpPr/>
          <p:nvPr/>
        </p:nvSpPr>
        <p:spPr>
          <a:xfrm>
            <a:off x="3745523" y="2895596"/>
            <a:ext cx="1049216" cy="949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Akt. 1</a:t>
            </a:r>
          </a:p>
        </p:txBody>
      </p:sp>
      <p:sp>
        <p:nvSpPr>
          <p:cNvPr id="15" name="Ellips 14"/>
          <p:cNvSpPr/>
          <p:nvPr/>
        </p:nvSpPr>
        <p:spPr>
          <a:xfrm>
            <a:off x="3745523" y="3938950"/>
            <a:ext cx="1049216" cy="949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Akt. 2</a:t>
            </a:r>
          </a:p>
        </p:txBody>
      </p:sp>
      <p:sp>
        <p:nvSpPr>
          <p:cNvPr id="16" name="Ellips 15"/>
          <p:cNvSpPr/>
          <p:nvPr/>
        </p:nvSpPr>
        <p:spPr>
          <a:xfrm>
            <a:off x="3745523" y="5029196"/>
            <a:ext cx="1049216" cy="949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Akt. 3</a:t>
            </a:r>
          </a:p>
        </p:txBody>
      </p:sp>
      <p:cxnSp>
        <p:nvCxnSpPr>
          <p:cNvPr id="10" name="Rak pilkoppling 9"/>
          <p:cNvCxnSpPr/>
          <p:nvPr/>
        </p:nvCxnSpPr>
        <p:spPr>
          <a:xfrm flipV="1">
            <a:off x="4794739" y="3505200"/>
            <a:ext cx="1717431" cy="90853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/>
          <p:cNvCxnSpPr/>
          <p:nvPr/>
        </p:nvCxnSpPr>
        <p:spPr>
          <a:xfrm>
            <a:off x="4794739" y="3364514"/>
            <a:ext cx="1717431" cy="586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 19"/>
          <p:cNvSpPr/>
          <p:nvPr/>
        </p:nvSpPr>
        <p:spPr>
          <a:xfrm>
            <a:off x="6512170" y="4185128"/>
            <a:ext cx="1600199" cy="1406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Mål 2 för ditt projekt</a:t>
            </a:r>
          </a:p>
        </p:txBody>
      </p:sp>
      <p:cxnSp>
        <p:nvCxnSpPr>
          <p:cNvPr id="23" name="Rak pilkoppling 22"/>
          <p:cNvCxnSpPr/>
          <p:nvPr/>
        </p:nvCxnSpPr>
        <p:spPr>
          <a:xfrm>
            <a:off x="4794738" y="5635867"/>
            <a:ext cx="1910862" cy="814759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Kommentar i oval 24"/>
          <p:cNvSpPr/>
          <p:nvPr/>
        </p:nvSpPr>
        <p:spPr>
          <a:xfrm>
            <a:off x="8417169" y="3376248"/>
            <a:ext cx="2825261" cy="855785"/>
          </a:xfrm>
          <a:prstGeom prst="wedgeEllipseCallout">
            <a:avLst>
              <a:gd name="adj1" fmla="val -127887"/>
              <a:gd name="adj2" fmla="val 12140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Målgap</a:t>
            </a:r>
            <a:endParaRPr lang="sv-SE" dirty="0"/>
          </a:p>
        </p:txBody>
      </p:sp>
      <p:sp>
        <p:nvSpPr>
          <p:cNvPr id="26" name="Kommentar i oval 25"/>
          <p:cNvSpPr/>
          <p:nvPr/>
        </p:nvSpPr>
        <p:spPr>
          <a:xfrm>
            <a:off x="8728691" y="5029196"/>
            <a:ext cx="2825261" cy="855785"/>
          </a:xfrm>
          <a:prstGeom prst="wedgeEllipseCallout">
            <a:avLst>
              <a:gd name="adj1" fmla="val -127887"/>
              <a:gd name="adj2" fmla="val 12140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Målläckage</a:t>
            </a:r>
          </a:p>
        </p:txBody>
      </p:sp>
    </p:spTree>
    <p:extLst>
      <p:ext uri="{BB962C8B-B14F-4D97-AF65-F5344CB8AC3E}">
        <p14:creationId xmlns:p14="http://schemas.microsoft.com/office/powerpoint/2010/main" val="19564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20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innehåll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1605"/>
            <a:ext cx="12205443" cy="8139605"/>
          </a:xfrm>
          <a:prstGeom prst="rect">
            <a:avLst/>
          </a:prstGeom>
          <a:ln>
            <a:solidFill>
              <a:schemeClr val="tx1"/>
            </a:solidFill>
            <a:prstDash val="dash"/>
          </a:ln>
          <a:effectLst>
            <a:glow rad="127000">
              <a:schemeClr val="accent1">
                <a:alpha val="77000"/>
              </a:schemeClr>
            </a:glow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Och hur var det nu med de horisontella kriterierna??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sv-SE" dirty="0"/>
              <a:t>Hur integrerar vi jämställdhet, miljö och mångfald på riktigt?</a:t>
            </a:r>
          </a:p>
        </p:txBody>
      </p:sp>
      <p:sp>
        <p:nvSpPr>
          <p:cNvPr id="19" name="Flödesschema: Koppling 18"/>
          <p:cNvSpPr/>
          <p:nvPr/>
        </p:nvSpPr>
        <p:spPr>
          <a:xfrm>
            <a:off x="1346082" y="2911435"/>
            <a:ext cx="2778369" cy="27666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Analys och problemformulering</a:t>
            </a:r>
            <a:endParaRPr lang="sv-SE" sz="700" b="1" dirty="0"/>
          </a:p>
        </p:txBody>
      </p:sp>
      <p:sp>
        <p:nvSpPr>
          <p:cNvPr id="21" name="Flödesschema: Koppling 20"/>
          <p:cNvSpPr/>
          <p:nvPr/>
        </p:nvSpPr>
        <p:spPr>
          <a:xfrm>
            <a:off x="4581652" y="2788197"/>
            <a:ext cx="2778369" cy="27666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Målsättning</a:t>
            </a:r>
            <a:endParaRPr lang="sv-SE" sz="700" b="1" dirty="0"/>
          </a:p>
        </p:txBody>
      </p:sp>
      <p:sp>
        <p:nvSpPr>
          <p:cNvPr id="22" name="Flödesschema: Koppling 21"/>
          <p:cNvSpPr/>
          <p:nvPr/>
        </p:nvSpPr>
        <p:spPr>
          <a:xfrm>
            <a:off x="7817222" y="2788197"/>
            <a:ext cx="2778369" cy="27666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Uppföljning och utvärdering</a:t>
            </a:r>
            <a:endParaRPr lang="sv-SE" sz="700" b="1" dirty="0"/>
          </a:p>
        </p:txBody>
      </p:sp>
    </p:spTree>
    <p:extLst>
      <p:ext uri="{BB962C8B-B14F-4D97-AF65-F5344CB8AC3E}">
        <p14:creationId xmlns:p14="http://schemas.microsoft.com/office/powerpoint/2010/main" val="25297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Diskussionsfråga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838199" y="1825624"/>
            <a:ext cx="6843713" cy="1902313"/>
          </a:xfrm>
        </p:spPr>
        <p:txBody>
          <a:bodyPr>
            <a:normAutofit/>
          </a:bodyPr>
          <a:lstStyle/>
          <a:p>
            <a:r>
              <a:rPr lang="sv-SE" dirty="0"/>
              <a:t>Kan vi integrera ett miljöperspektiv i ett projekt med huvudsyfte att skapa innovativa miljömässigt hållbara lösningar?</a:t>
            </a:r>
          </a:p>
        </p:txBody>
      </p:sp>
    </p:spTree>
    <p:extLst>
      <p:ext uri="{BB962C8B-B14F-4D97-AF65-F5344CB8AC3E}">
        <p14:creationId xmlns:p14="http://schemas.microsoft.com/office/powerpoint/2010/main" val="216952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Så sätter du mål som skapar förändring</a:t>
            </a:r>
          </a:p>
        </p:txBody>
      </p:sp>
    </p:spTree>
    <p:extLst>
      <p:ext uri="{BB962C8B-B14F-4D97-AF65-F5344CB8AC3E}">
        <p14:creationId xmlns:p14="http://schemas.microsoft.com/office/powerpoint/2010/main" val="109304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ödesschema: Koppling 15"/>
          <p:cNvSpPr/>
          <p:nvPr/>
        </p:nvSpPr>
        <p:spPr>
          <a:xfrm>
            <a:off x="1922584" y="2523394"/>
            <a:ext cx="2743200" cy="2787160"/>
          </a:xfrm>
          <a:prstGeom prst="flowChartConnector">
            <a:avLst/>
          </a:pr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projektet ska vi genomföra 30 workshops för 140 företag</a:t>
            </a:r>
          </a:p>
        </p:txBody>
      </p:sp>
      <p:sp>
        <p:nvSpPr>
          <p:cNvPr id="18" name="Flödesschema: Koppling 17"/>
          <p:cNvSpPr/>
          <p:nvPr/>
        </p:nvSpPr>
        <p:spPr>
          <a:xfrm>
            <a:off x="6321668" y="2523394"/>
            <a:ext cx="2743200" cy="278716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Inovationsför-mågan</a:t>
            </a:r>
            <a:r>
              <a:rPr lang="sv-SE" dirty="0">
                <a:solidFill>
                  <a:schemeClr val="tx1"/>
                </a:solidFill>
              </a:rPr>
              <a:t> i regionens företag har ökat med x%</a:t>
            </a:r>
          </a:p>
        </p:txBody>
      </p:sp>
      <p:pic>
        <p:nvPicPr>
          <p:cNvPr id="12" name="Platshållare för innehåll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295"/>
            <a:ext cx="12205443" cy="8139605"/>
          </a:xfrm>
          <a:prstGeom prst="rect">
            <a:avLst/>
          </a:prstGeom>
          <a:effectLst>
            <a:glow rad="127000">
              <a:schemeClr val="accent1">
                <a:alpha val="77000"/>
              </a:schemeClr>
            </a:glow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är en del i ett system för resultatorienterad styrning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043354" y="1824792"/>
            <a:ext cx="10310446" cy="4142253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sv-SE" dirty="0"/>
              <a:t>Med resultatorienterad styrning flyttar vi fokus från vad vi gör till vad det ska leda till!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Flödesschema: Koppling 7"/>
          <p:cNvSpPr/>
          <p:nvPr/>
        </p:nvSpPr>
        <p:spPr>
          <a:xfrm>
            <a:off x="2579078" y="2523394"/>
            <a:ext cx="2743200" cy="278716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 projektet ska vi genomföra 30 workshops</a:t>
            </a:r>
          </a:p>
        </p:txBody>
      </p:sp>
      <p:sp>
        <p:nvSpPr>
          <p:cNvPr id="15" name="Flödesschema: Koppling 14"/>
          <p:cNvSpPr/>
          <p:nvPr/>
        </p:nvSpPr>
        <p:spPr>
          <a:xfrm>
            <a:off x="6148755" y="2523394"/>
            <a:ext cx="2743200" cy="2787160"/>
          </a:xfrm>
          <a:prstGeom prst="flowChartConnector">
            <a:avLst/>
          </a:pr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Inovationsför-mågan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regionens företag ska öka med x%</a:t>
            </a:r>
          </a:p>
        </p:txBody>
      </p:sp>
      <p:sp>
        <p:nvSpPr>
          <p:cNvPr id="19" name="Flödesschema: Koppling 18"/>
          <p:cNvSpPr/>
          <p:nvPr/>
        </p:nvSpPr>
        <p:spPr>
          <a:xfrm>
            <a:off x="6160478" y="2538975"/>
            <a:ext cx="2743200" cy="278716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Skyddsplaner för x naturarvsområden på var sida om gränsen ska ha tagits fram</a:t>
            </a:r>
          </a:p>
        </p:txBody>
      </p:sp>
      <p:sp>
        <p:nvSpPr>
          <p:cNvPr id="20" name="Flödesschema: Koppling 19"/>
          <p:cNvSpPr/>
          <p:nvPr/>
        </p:nvSpPr>
        <p:spPr>
          <a:xfrm>
            <a:off x="2556437" y="2502338"/>
            <a:ext cx="2743200" cy="2787160"/>
          </a:xfrm>
          <a:prstGeom prst="flowChartConnector">
            <a:avLst/>
          </a:prstGeom>
          <a:solidFill>
            <a:schemeClr val="bg2">
              <a:lumMod val="7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projektet ska vi genomföra 30 workshops</a:t>
            </a:r>
          </a:p>
        </p:txBody>
      </p:sp>
    </p:spTree>
    <p:extLst>
      <p:ext uri="{BB962C8B-B14F-4D97-AF65-F5344CB8AC3E}">
        <p14:creationId xmlns:p14="http://schemas.microsoft.com/office/powerpoint/2010/main" val="40319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ödesschema: Koppling 15"/>
          <p:cNvSpPr/>
          <p:nvPr/>
        </p:nvSpPr>
        <p:spPr>
          <a:xfrm>
            <a:off x="1922584" y="2523394"/>
            <a:ext cx="2743200" cy="2787160"/>
          </a:xfrm>
          <a:prstGeom prst="flowChartConnector">
            <a:avLst/>
          </a:pr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projektet ska vi genomföra 30 workshops för 140 företag</a:t>
            </a:r>
          </a:p>
        </p:txBody>
      </p:sp>
      <p:sp>
        <p:nvSpPr>
          <p:cNvPr id="18" name="Flödesschema: Koppling 17"/>
          <p:cNvSpPr/>
          <p:nvPr/>
        </p:nvSpPr>
        <p:spPr>
          <a:xfrm>
            <a:off x="6321668" y="2523394"/>
            <a:ext cx="2743200" cy="278716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Inovationsför-mågan</a:t>
            </a:r>
            <a:r>
              <a:rPr lang="sv-SE" dirty="0">
                <a:solidFill>
                  <a:schemeClr val="tx1"/>
                </a:solidFill>
              </a:rPr>
              <a:t> i regionens företag har ökat med x%</a:t>
            </a:r>
          </a:p>
        </p:txBody>
      </p:sp>
      <p:pic>
        <p:nvPicPr>
          <p:cNvPr id="12" name="Platshållare för innehåll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295"/>
            <a:ext cx="12205443" cy="8139605"/>
          </a:xfrm>
          <a:prstGeom prst="rect">
            <a:avLst/>
          </a:prstGeom>
          <a:effectLst>
            <a:glow rad="127000">
              <a:schemeClr val="accent1">
                <a:alpha val="77000"/>
              </a:schemeClr>
            </a:glow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är en del i ett system för resultatorienterad styrning</a:t>
            </a:r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838200" y="1369560"/>
            <a:ext cx="10515600" cy="355070"/>
          </a:xfrm>
        </p:spPr>
        <p:txBody>
          <a:bodyPr/>
          <a:lstStyle/>
          <a:p>
            <a:r>
              <a:rPr lang="sv-SE" dirty="0"/>
              <a:t>En förändringslogik för ett projekt, baserat på mål i olika led och delar</a:t>
            </a:r>
          </a:p>
        </p:txBody>
      </p:sp>
      <p:sp>
        <p:nvSpPr>
          <p:cNvPr id="3" name="Flödesschema: Koppling 2"/>
          <p:cNvSpPr/>
          <p:nvPr/>
        </p:nvSpPr>
        <p:spPr>
          <a:xfrm>
            <a:off x="8865832" y="3161175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Programmets specifika mål</a:t>
            </a:r>
          </a:p>
        </p:txBody>
      </p:sp>
      <p:sp>
        <p:nvSpPr>
          <p:cNvPr id="14" name="Flödesschema: Koppling 13"/>
          <p:cNvSpPr/>
          <p:nvPr/>
        </p:nvSpPr>
        <p:spPr>
          <a:xfrm>
            <a:off x="5951786" y="3150264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Den förändring projektet ska leda till</a:t>
            </a:r>
          </a:p>
        </p:txBody>
      </p:sp>
      <p:sp>
        <p:nvSpPr>
          <p:cNvPr id="17" name="Flödesschema: Koppling 16"/>
          <p:cNvSpPr/>
          <p:nvPr/>
        </p:nvSpPr>
        <p:spPr>
          <a:xfrm>
            <a:off x="6104187" y="5169876"/>
            <a:ext cx="941382" cy="899433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Kort sikt</a:t>
            </a:r>
          </a:p>
        </p:txBody>
      </p:sp>
      <p:sp>
        <p:nvSpPr>
          <p:cNvPr id="21" name="Flödesschema: Koppling 20"/>
          <p:cNvSpPr/>
          <p:nvPr/>
        </p:nvSpPr>
        <p:spPr>
          <a:xfrm>
            <a:off x="7739509" y="5199498"/>
            <a:ext cx="941382" cy="899433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Lång sikt</a:t>
            </a:r>
          </a:p>
        </p:txBody>
      </p:sp>
      <p:sp>
        <p:nvSpPr>
          <p:cNvPr id="22" name="Flödesschema: Koppling 21"/>
          <p:cNvSpPr/>
          <p:nvPr/>
        </p:nvSpPr>
        <p:spPr>
          <a:xfrm>
            <a:off x="3030416" y="3150264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Förändring/</a:t>
            </a:r>
          </a:p>
          <a:p>
            <a:pPr algn="ctr"/>
            <a:r>
              <a:rPr lang="sv-SE" dirty="0"/>
              <a:t>resultat hos deltagare/</a:t>
            </a:r>
          </a:p>
          <a:p>
            <a:pPr algn="ctr"/>
            <a:r>
              <a:rPr lang="sv-SE" dirty="0"/>
              <a:t>målgrupp</a:t>
            </a:r>
          </a:p>
        </p:txBody>
      </p:sp>
      <p:sp>
        <p:nvSpPr>
          <p:cNvPr id="23" name="Flödesschema: Koppling 22"/>
          <p:cNvSpPr/>
          <p:nvPr/>
        </p:nvSpPr>
        <p:spPr>
          <a:xfrm>
            <a:off x="138353" y="3150264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Aktiviteter</a:t>
            </a:r>
          </a:p>
        </p:txBody>
      </p:sp>
      <p:sp>
        <p:nvSpPr>
          <p:cNvPr id="4" name="Båge 3"/>
          <p:cNvSpPr/>
          <p:nvPr/>
        </p:nvSpPr>
        <p:spPr>
          <a:xfrm>
            <a:off x="7739509" y="2719281"/>
            <a:ext cx="2563562" cy="970400"/>
          </a:xfrm>
          <a:prstGeom prst="arc">
            <a:avLst>
              <a:gd name="adj1" fmla="val 11352800"/>
              <a:gd name="adj2" fmla="val 0"/>
            </a:avLst>
          </a:prstGeom>
          <a:ln w="76200">
            <a:solidFill>
              <a:schemeClr val="tx1">
                <a:lumMod val="90000"/>
                <a:lumOff val="1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Båge 23"/>
          <p:cNvSpPr/>
          <p:nvPr/>
        </p:nvSpPr>
        <p:spPr>
          <a:xfrm>
            <a:off x="4594843" y="2704470"/>
            <a:ext cx="2563562" cy="970400"/>
          </a:xfrm>
          <a:prstGeom prst="arc">
            <a:avLst>
              <a:gd name="adj1" fmla="val 11352800"/>
              <a:gd name="adj2" fmla="val 0"/>
            </a:avLst>
          </a:prstGeom>
          <a:ln w="76200">
            <a:solidFill>
              <a:schemeClr val="tx1">
                <a:lumMod val="90000"/>
                <a:lumOff val="1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Båge 24"/>
          <p:cNvSpPr/>
          <p:nvPr/>
        </p:nvSpPr>
        <p:spPr>
          <a:xfrm>
            <a:off x="1605634" y="2675975"/>
            <a:ext cx="2563562" cy="970400"/>
          </a:xfrm>
          <a:prstGeom prst="arc">
            <a:avLst>
              <a:gd name="adj1" fmla="val 11352800"/>
              <a:gd name="adj2" fmla="val 0"/>
            </a:avLst>
          </a:prstGeom>
          <a:ln w="76200">
            <a:solidFill>
              <a:schemeClr val="tx1">
                <a:lumMod val="90000"/>
                <a:lumOff val="1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Kommentar i oval 25"/>
          <p:cNvSpPr/>
          <p:nvPr/>
        </p:nvSpPr>
        <p:spPr>
          <a:xfrm>
            <a:off x="8587104" y="1126422"/>
            <a:ext cx="3349054" cy="1841820"/>
          </a:xfrm>
          <a:prstGeom prst="wedgeEllipseCallout">
            <a:avLst>
              <a:gd name="adj1" fmla="val -52194"/>
              <a:gd name="adj2" fmla="val 178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Mötesplatser för företag och akademi för internationella innovationer har skapats</a:t>
            </a:r>
          </a:p>
        </p:txBody>
      </p:sp>
      <p:sp>
        <p:nvSpPr>
          <p:cNvPr id="27" name="Kommentar i oval 26"/>
          <p:cNvSpPr/>
          <p:nvPr/>
        </p:nvSpPr>
        <p:spPr>
          <a:xfrm>
            <a:off x="5151758" y="-288826"/>
            <a:ext cx="3349054" cy="1841820"/>
          </a:xfrm>
          <a:prstGeom prst="wedgeEllipseCallout">
            <a:avLst>
              <a:gd name="adj1" fmla="val -54644"/>
              <a:gd name="adj2" fmla="val 148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Deltagande företag visar ett ökat intresse för internationella innovationsprocesser</a:t>
            </a:r>
          </a:p>
        </p:txBody>
      </p:sp>
      <p:sp>
        <p:nvSpPr>
          <p:cNvPr id="28" name="Kommentar i oval 27"/>
          <p:cNvSpPr/>
          <p:nvPr/>
        </p:nvSpPr>
        <p:spPr>
          <a:xfrm>
            <a:off x="2225760" y="-33200"/>
            <a:ext cx="3349054" cy="1841820"/>
          </a:xfrm>
          <a:prstGeom prst="wedgeEllipseCallout">
            <a:avLst>
              <a:gd name="adj1" fmla="val -54644"/>
              <a:gd name="adj2" fmla="val 148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Minst 20+20 innovativa företag tar del av seminarier och deltar i innovationsfora med forskare</a:t>
            </a:r>
          </a:p>
        </p:txBody>
      </p:sp>
      <p:sp>
        <p:nvSpPr>
          <p:cNvPr id="6" name="Kommentar i oval 5"/>
          <p:cNvSpPr/>
          <p:nvPr/>
        </p:nvSpPr>
        <p:spPr>
          <a:xfrm>
            <a:off x="6563737" y="1258954"/>
            <a:ext cx="3349054" cy="1841820"/>
          </a:xfrm>
          <a:prstGeom prst="wedgeEllipseCallout">
            <a:avLst>
              <a:gd name="adj1" fmla="val -52194"/>
              <a:gd name="adj2" fmla="val 178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Fler företag i regionen ska vara engagerade i internationella </a:t>
            </a:r>
            <a:r>
              <a:rPr lang="sv-SE" dirty="0" err="1"/>
              <a:t>fou</a:t>
            </a:r>
            <a:r>
              <a:rPr lang="sv-SE" dirty="0"/>
              <a:t>-processer</a:t>
            </a:r>
          </a:p>
        </p:txBody>
      </p:sp>
    </p:spTree>
    <p:extLst>
      <p:ext uri="{BB962C8B-B14F-4D97-AF65-F5344CB8AC3E}">
        <p14:creationId xmlns:p14="http://schemas.microsoft.com/office/powerpoint/2010/main" val="3391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21" grpId="0" animBg="1"/>
      <p:bldP spid="22" grpId="0" animBg="1"/>
      <p:bldP spid="23" grpId="0" animBg="1"/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ödesschema: Koppling 15"/>
          <p:cNvSpPr/>
          <p:nvPr/>
        </p:nvSpPr>
        <p:spPr>
          <a:xfrm>
            <a:off x="1922584" y="2523394"/>
            <a:ext cx="2743200" cy="2787160"/>
          </a:xfrm>
          <a:prstGeom prst="flowChartConnector">
            <a:avLst/>
          </a:pr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projektet ska vi genomföra 30 workshops för 140 företag</a:t>
            </a:r>
          </a:p>
        </p:txBody>
      </p:sp>
      <p:sp>
        <p:nvSpPr>
          <p:cNvPr id="18" name="Flödesschema: Koppling 17"/>
          <p:cNvSpPr/>
          <p:nvPr/>
        </p:nvSpPr>
        <p:spPr>
          <a:xfrm>
            <a:off x="6321668" y="2523394"/>
            <a:ext cx="2743200" cy="278716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Inovationsför-mågan</a:t>
            </a:r>
            <a:r>
              <a:rPr lang="sv-SE" dirty="0">
                <a:solidFill>
                  <a:schemeClr val="tx1"/>
                </a:solidFill>
              </a:rPr>
              <a:t> i regionens företag har ökat med x%</a:t>
            </a:r>
          </a:p>
        </p:txBody>
      </p:sp>
      <p:pic>
        <p:nvPicPr>
          <p:cNvPr id="12" name="Platshållare för innehåll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295"/>
            <a:ext cx="12205443" cy="8139605"/>
          </a:xfrm>
          <a:prstGeom prst="rect">
            <a:avLst/>
          </a:prstGeom>
          <a:effectLst>
            <a:glow rad="127000">
              <a:schemeClr val="accent1">
                <a:alpha val="77000"/>
              </a:schemeClr>
            </a:glow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är en del i ett system för resultatorienterad styrning</a:t>
            </a:r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838200" y="1369560"/>
            <a:ext cx="10515600" cy="355070"/>
          </a:xfrm>
        </p:spPr>
        <p:txBody>
          <a:bodyPr/>
          <a:lstStyle/>
          <a:p>
            <a:r>
              <a:rPr lang="sv-SE" dirty="0"/>
              <a:t>En förändringslogik för ett projekt, baserat på mål i olika led och delar</a:t>
            </a:r>
          </a:p>
        </p:txBody>
      </p:sp>
      <p:sp>
        <p:nvSpPr>
          <p:cNvPr id="3" name="Flödesschema: Koppling 2"/>
          <p:cNvSpPr/>
          <p:nvPr/>
        </p:nvSpPr>
        <p:spPr>
          <a:xfrm>
            <a:off x="8865832" y="3161175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Programmets specifika mål</a:t>
            </a:r>
          </a:p>
        </p:txBody>
      </p:sp>
      <p:sp>
        <p:nvSpPr>
          <p:cNvPr id="14" name="Flödesschema: Koppling 13"/>
          <p:cNvSpPr/>
          <p:nvPr/>
        </p:nvSpPr>
        <p:spPr>
          <a:xfrm>
            <a:off x="5951786" y="3150264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Den förändring projektet ska leda till</a:t>
            </a:r>
          </a:p>
        </p:txBody>
      </p:sp>
      <p:sp>
        <p:nvSpPr>
          <p:cNvPr id="17" name="Flödesschema: Koppling 16"/>
          <p:cNvSpPr/>
          <p:nvPr/>
        </p:nvSpPr>
        <p:spPr>
          <a:xfrm>
            <a:off x="6104187" y="5169876"/>
            <a:ext cx="941382" cy="899433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Kort sikt</a:t>
            </a:r>
          </a:p>
        </p:txBody>
      </p:sp>
      <p:sp>
        <p:nvSpPr>
          <p:cNvPr id="21" name="Flödesschema: Koppling 20"/>
          <p:cNvSpPr/>
          <p:nvPr/>
        </p:nvSpPr>
        <p:spPr>
          <a:xfrm>
            <a:off x="7739509" y="5199498"/>
            <a:ext cx="941382" cy="899433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Lång sikt</a:t>
            </a:r>
          </a:p>
        </p:txBody>
      </p:sp>
      <p:sp>
        <p:nvSpPr>
          <p:cNvPr id="22" name="Flödesschema: Koppling 21"/>
          <p:cNvSpPr/>
          <p:nvPr/>
        </p:nvSpPr>
        <p:spPr>
          <a:xfrm>
            <a:off x="3030416" y="3150264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Förändring/</a:t>
            </a:r>
          </a:p>
          <a:p>
            <a:pPr algn="ctr"/>
            <a:r>
              <a:rPr lang="sv-SE" dirty="0"/>
              <a:t>resultat hos deltagare/</a:t>
            </a:r>
          </a:p>
          <a:p>
            <a:pPr algn="ctr"/>
            <a:r>
              <a:rPr lang="sv-SE" dirty="0"/>
              <a:t>målgrupp</a:t>
            </a:r>
          </a:p>
        </p:txBody>
      </p:sp>
      <p:sp>
        <p:nvSpPr>
          <p:cNvPr id="23" name="Flödesschema: Koppling 22"/>
          <p:cNvSpPr/>
          <p:nvPr/>
        </p:nvSpPr>
        <p:spPr>
          <a:xfrm>
            <a:off x="138353" y="3150264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Aktiviteter</a:t>
            </a:r>
          </a:p>
        </p:txBody>
      </p:sp>
      <p:sp>
        <p:nvSpPr>
          <p:cNvPr id="4" name="Båge 3"/>
          <p:cNvSpPr/>
          <p:nvPr/>
        </p:nvSpPr>
        <p:spPr>
          <a:xfrm>
            <a:off x="7739509" y="2719281"/>
            <a:ext cx="2563562" cy="970400"/>
          </a:xfrm>
          <a:prstGeom prst="arc">
            <a:avLst>
              <a:gd name="adj1" fmla="val 11352800"/>
              <a:gd name="adj2" fmla="val 0"/>
            </a:avLst>
          </a:prstGeom>
          <a:ln w="76200">
            <a:solidFill>
              <a:schemeClr val="tx1">
                <a:lumMod val="90000"/>
                <a:lumOff val="1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Båge 23"/>
          <p:cNvSpPr/>
          <p:nvPr/>
        </p:nvSpPr>
        <p:spPr>
          <a:xfrm>
            <a:off x="4594843" y="2704470"/>
            <a:ext cx="2563562" cy="970400"/>
          </a:xfrm>
          <a:prstGeom prst="arc">
            <a:avLst>
              <a:gd name="adj1" fmla="val 11352800"/>
              <a:gd name="adj2" fmla="val 0"/>
            </a:avLst>
          </a:prstGeom>
          <a:ln w="76200">
            <a:solidFill>
              <a:schemeClr val="tx1">
                <a:lumMod val="90000"/>
                <a:lumOff val="1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Båge 24"/>
          <p:cNvSpPr/>
          <p:nvPr/>
        </p:nvSpPr>
        <p:spPr>
          <a:xfrm>
            <a:off x="1605634" y="2675975"/>
            <a:ext cx="2563562" cy="970400"/>
          </a:xfrm>
          <a:prstGeom prst="arc">
            <a:avLst>
              <a:gd name="adj1" fmla="val 11352800"/>
              <a:gd name="adj2" fmla="val 0"/>
            </a:avLst>
          </a:prstGeom>
          <a:ln w="76200">
            <a:solidFill>
              <a:schemeClr val="tx1">
                <a:lumMod val="90000"/>
                <a:lumOff val="1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Kommentar i oval 25"/>
          <p:cNvSpPr/>
          <p:nvPr/>
        </p:nvSpPr>
        <p:spPr>
          <a:xfrm>
            <a:off x="8587104" y="1126422"/>
            <a:ext cx="3349054" cy="1841820"/>
          </a:xfrm>
          <a:prstGeom prst="wedgeEllipseCallout">
            <a:avLst>
              <a:gd name="adj1" fmla="val -52194"/>
              <a:gd name="adj2" fmla="val 178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Fler och starkare företag i regionen</a:t>
            </a:r>
          </a:p>
        </p:txBody>
      </p:sp>
      <p:sp>
        <p:nvSpPr>
          <p:cNvPr id="27" name="Kommentar i oval 26"/>
          <p:cNvSpPr/>
          <p:nvPr/>
        </p:nvSpPr>
        <p:spPr>
          <a:xfrm>
            <a:off x="5151758" y="-288826"/>
            <a:ext cx="3349054" cy="1841820"/>
          </a:xfrm>
          <a:prstGeom prst="wedgeEllipseCallout">
            <a:avLst>
              <a:gd name="adj1" fmla="val -54644"/>
              <a:gd name="adj2" fmla="val 148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Deltagande företag visar ett ökat intresse för internationella affärer</a:t>
            </a:r>
          </a:p>
        </p:txBody>
      </p:sp>
      <p:sp>
        <p:nvSpPr>
          <p:cNvPr id="28" name="Kommentar i oval 27"/>
          <p:cNvSpPr/>
          <p:nvPr/>
        </p:nvSpPr>
        <p:spPr>
          <a:xfrm>
            <a:off x="407636" y="718319"/>
            <a:ext cx="5159301" cy="1684442"/>
          </a:xfrm>
          <a:prstGeom prst="wedgeEllipseCallout">
            <a:avLst>
              <a:gd name="adj1" fmla="val -20510"/>
              <a:gd name="adj2" fmla="val 98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företag tar del i projekt: Sammanföra företag * förmedla kunskap om internationalisering * utveckla metoder och affärsmodeller • handeln mellan länderna och på externa marknader * överbrygga svårigheter i gränsöverskridande affärssamarbeten </a:t>
            </a:r>
          </a:p>
        </p:txBody>
      </p:sp>
      <p:sp>
        <p:nvSpPr>
          <p:cNvPr id="6" name="Kommentar i oval 5"/>
          <p:cNvSpPr/>
          <p:nvPr/>
        </p:nvSpPr>
        <p:spPr>
          <a:xfrm>
            <a:off x="6563737" y="1258954"/>
            <a:ext cx="3349054" cy="1841820"/>
          </a:xfrm>
          <a:prstGeom prst="wedgeEllipseCallout">
            <a:avLst>
              <a:gd name="adj1" fmla="val -52194"/>
              <a:gd name="adj2" fmla="val 178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Deltagande företag får nya kunder och affärspartners</a:t>
            </a:r>
          </a:p>
        </p:txBody>
      </p:sp>
    </p:spTree>
    <p:extLst>
      <p:ext uri="{BB962C8B-B14F-4D97-AF65-F5344CB8AC3E}">
        <p14:creationId xmlns:p14="http://schemas.microsoft.com/office/powerpoint/2010/main" val="3091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21" grpId="0" animBg="1"/>
      <p:bldP spid="22" grpId="0" animBg="1"/>
      <p:bldP spid="23" grpId="0" animBg="1"/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ödesschema: Koppling 15"/>
          <p:cNvSpPr/>
          <p:nvPr/>
        </p:nvSpPr>
        <p:spPr>
          <a:xfrm>
            <a:off x="1922584" y="2523394"/>
            <a:ext cx="2743200" cy="2787160"/>
          </a:xfrm>
          <a:prstGeom prst="flowChartConnector">
            <a:avLst/>
          </a:pr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projektet ska vi genomföra 30 workshops för 140 företag</a:t>
            </a:r>
          </a:p>
        </p:txBody>
      </p:sp>
      <p:sp>
        <p:nvSpPr>
          <p:cNvPr id="18" name="Flödesschema: Koppling 17"/>
          <p:cNvSpPr/>
          <p:nvPr/>
        </p:nvSpPr>
        <p:spPr>
          <a:xfrm>
            <a:off x="6321668" y="2523394"/>
            <a:ext cx="2743200" cy="278716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Inovationsför-mågan</a:t>
            </a:r>
            <a:r>
              <a:rPr lang="sv-SE" dirty="0">
                <a:solidFill>
                  <a:schemeClr val="tx1"/>
                </a:solidFill>
              </a:rPr>
              <a:t> i regionens företag har ökat med x%</a:t>
            </a:r>
          </a:p>
        </p:txBody>
      </p:sp>
      <p:pic>
        <p:nvPicPr>
          <p:cNvPr id="12" name="Platshållare för innehåll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295"/>
            <a:ext cx="12205443" cy="8139605"/>
          </a:xfrm>
          <a:prstGeom prst="rect">
            <a:avLst/>
          </a:prstGeom>
          <a:effectLst>
            <a:glow rad="127000">
              <a:schemeClr val="accent1">
                <a:alpha val="77000"/>
              </a:schemeClr>
            </a:glow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är en del i ett system för resultatorienterad styrning</a:t>
            </a:r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838200" y="1369560"/>
            <a:ext cx="10515600" cy="355070"/>
          </a:xfrm>
        </p:spPr>
        <p:txBody>
          <a:bodyPr/>
          <a:lstStyle/>
          <a:p>
            <a:r>
              <a:rPr lang="sv-SE" dirty="0"/>
              <a:t>En förändringslogik för ett projekt, baserat på mål i olika led och delar</a:t>
            </a:r>
          </a:p>
        </p:txBody>
      </p:sp>
      <p:sp>
        <p:nvSpPr>
          <p:cNvPr id="3" name="Flödesschema: Koppling 2"/>
          <p:cNvSpPr/>
          <p:nvPr/>
        </p:nvSpPr>
        <p:spPr>
          <a:xfrm>
            <a:off x="8865832" y="3161175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Programmets specifika mål</a:t>
            </a:r>
          </a:p>
        </p:txBody>
      </p:sp>
      <p:sp>
        <p:nvSpPr>
          <p:cNvPr id="14" name="Flödesschema: Koppling 13"/>
          <p:cNvSpPr/>
          <p:nvPr/>
        </p:nvSpPr>
        <p:spPr>
          <a:xfrm>
            <a:off x="5951786" y="3150264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Den förändring projektet ska leda till</a:t>
            </a:r>
          </a:p>
        </p:txBody>
      </p:sp>
      <p:sp>
        <p:nvSpPr>
          <p:cNvPr id="17" name="Flödesschema: Koppling 16"/>
          <p:cNvSpPr/>
          <p:nvPr/>
        </p:nvSpPr>
        <p:spPr>
          <a:xfrm>
            <a:off x="6104187" y="5169876"/>
            <a:ext cx="941382" cy="899433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Kort sikt</a:t>
            </a:r>
          </a:p>
        </p:txBody>
      </p:sp>
      <p:sp>
        <p:nvSpPr>
          <p:cNvPr id="21" name="Flödesschema: Koppling 20"/>
          <p:cNvSpPr/>
          <p:nvPr/>
        </p:nvSpPr>
        <p:spPr>
          <a:xfrm>
            <a:off x="7739509" y="5199498"/>
            <a:ext cx="941382" cy="899433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Lång sikt</a:t>
            </a:r>
          </a:p>
        </p:txBody>
      </p:sp>
      <p:sp>
        <p:nvSpPr>
          <p:cNvPr id="22" name="Flödesschema: Koppling 21"/>
          <p:cNvSpPr/>
          <p:nvPr/>
        </p:nvSpPr>
        <p:spPr>
          <a:xfrm>
            <a:off x="3030416" y="3150264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Förändring/</a:t>
            </a:r>
          </a:p>
          <a:p>
            <a:pPr algn="ctr"/>
            <a:r>
              <a:rPr lang="sv-SE" dirty="0"/>
              <a:t>resultat hos deltagare/</a:t>
            </a:r>
          </a:p>
          <a:p>
            <a:pPr algn="ctr"/>
            <a:r>
              <a:rPr lang="sv-SE" dirty="0"/>
              <a:t>målgrupp</a:t>
            </a:r>
          </a:p>
        </p:txBody>
      </p:sp>
      <p:sp>
        <p:nvSpPr>
          <p:cNvPr id="23" name="Flödesschema: Koppling 22"/>
          <p:cNvSpPr/>
          <p:nvPr/>
        </p:nvSpPr>
        <p:spPr>
          <a:xfrm>
            <a:off x="138353" y="3150264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Aktiviteter</a:t>
            </a:r>
          </a:p>
        </p:txBody>
      </p:sp>
      <p:sp>
        <p:nvSpPr>
          <p:cNvPr id="4" name="Båge 3"/>
          <p:cNvSpPr/>
          <p:nvPr/>
        </p:nvSpPr>
        <p:spPr>
          <a:xfrm>
            <a:off x="7739509" y="2719281"/>
            <a:ext cx="2563562" cy="970400"/>
          </a:xfrm>
          <a:prstGeom prst="arc">
            <a:avLst>
              <a:gd name="adj1" fmla="val 11352800"/>
              <a:gd name="adj2" fmla="val 0"/>
            </a:avLst>
          </a:prstGeom>
          <a:ln w="76200">
            <a:solidFill>
              <a:schemeClr val="tx1">
                <a:lumMod val="90000"/>
                <a:lumOff val="1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Båge 23"/>
          <p:cNvSpPr/>
          <p:nvPr/>
        </p:nvSpPr>
        <p:spPr>
          <a:xfrm>
            <a:off x="4594843" y="2704470"/>
            <a:ext cx="2563562" cy="970400"/>
          </a:xfrm>
          <a:prstGeom prst="arc">
            <a:avLst>
              <a:gd name="adj1" fmla="val 11352800"/>
              <a:gd name="adj2" fmla="val 0"/>
            </a:avLst>
          </a:prstGeom>
          <a:ln w="76200">
            <a:solidFill>
              <a:schemeClr val="tx1">
                <a:lumMod val="90000"/>
                <a:lumOff val="1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Båge 24"/>
          <p:cNvSpPr/>
          <p:nvPr/>
        </p:nvSpPr>
        <p:spPr>
          <a:xfrm>
            <a:off x="1605634" y="2675975"/>
            <a:ext cx="2563562" cy="970400"/>
          </a:xfrm>
          <a:prstGeom prst="arc">
            <a:avLst>
              <a:gd name="adj1" fmla="val 11352800"/>
              <a:gd name="adj2" fmla="val 0"/>
            </a:avLst>
          </a:prstGeom>
          <a:ln w="76200">
            <a:solidFill>
              <a:schemeClr val="tx1">
                <a:lumMod val="90000"/>
                <a:lumOff val="1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Kommentar i oval 25"/>
          <p:cNvSpPr/>
          <p:nvPr/>
        </p:nvSpPr>
        <p:spPr>
          <a:xfrm>
            <a:off x="8587104" y="1126422"/>
            <a:ext cx="3349054" cy="1841820"/>
          </a:xfrm>
          <a:prstGeom prst="wedgeEllipseCallout">
            <a:avLst>
              <a:gd name="adj1" fmla="val -52194"/>
              <a:gd name="adj2" fmla="val 178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X nya havs- och fjällområden ska ha fått ökat skydd</a:t>
            </a:r>
          </a:p>
        </p:txBody>
      </p:sp>
      <p:sp>
        <p:nvSpPr>
          <p:cNvPr id="27" name="Kommentar i oval 26"/>
          <p:cNvSpPr/>
          <p:nvPr/>
        </p:nvSpPr>
        <p:spPr>
          <a:xfrm>
            <a:off x="5151758" y="-288826"/>
            <a:ext cx="3349054" cy="1841820"/>
          </a:xfrm>
          <a:prstGeom prst="wedgeEllipseCallout">
            <a:avLst>
              <a:gd name="adj1" fmla="val -54644"/>
              <a:gd name="adj2" fmla="val 148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Planprocesser för ökat skydd ska ha förankrats hos berörda grupper</a:t>
            </a:r>
          </a:p>
        </p:txBody>
      </p:sp>
      <p:sp>
        <p:nvSpPr>
          <p:cNvPr id="28" name="Kommentar i oval 27"/>
          <p:cNvSpPr/>
          <p:nvPr/>
        </p:nvSpPr>
        <p:spPr>
          <a:xfrm>
            <a:off x="2225760" y="-33200"/>
            <a:ext cx="3349054" cy="1841820"/>
          </a:xfrm>
          <a:prstGeom prst="wedgeEllipseCallout">
            <a:avLst>
              <a:gd name="adj1" fmla="val -54644"/>
              <a:gd name="adj2" fmla="val 148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Workshops för utveckling av gemensamma skyddsplaner ska genomföras</a:t>
            </a:r>
          </a:p>
        </p:txBody>
      </p:sp>
      <p:sp>
        <p:nvSpPr>
          <p:cNvPr id="6" name="Kommentar i oval 5"/>
          <p:cNvSpPr/>
          <p:nvPr/>
        </p:nvSpPr>
        <p:spPr>
          <a:xfrm>
            <a:off x="6563737" y="1258954"/>
            <a:ext cx="3349054" cy="1841820"/>
          </a:xfrm>
          <a:prstGeom prst="wedgeEllipseCallout">
            <a:avLst>
              <a:gd name="adj1" fmla="val -52194"/>
              <a:gd name="adj2" fmla="val 178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X nya förvaltningsplaner ska ha tagits fram</a:t>
            </a:r>
          </a:p>
        </p:txBody>
      </p:sp>
    </p:spTree>
    <p:extLst>
      <p:ext uri="{BB962C8B-B14F-4D97-AF65-F5344CB8AC3E}">
        <p14:creationId xmlns:p14="http://schemas.microsoft.com/office/powerpoint/2010/main" val="13914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21" grpId="0" animBg="1"/>
      <p:bldP spid="22" grpId="0" animBg="1"/>
      <p:bldP spid="23" grpId="0" animBg="1"/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ödesschema: Koppling 15"/>
          <p:cNvSpPr/>
          <p:nvPr/>
        </p:nvSpPr>
        <p:spPr>
          <a:xfrm>
            <a:off x="1922584" y="2523394"/>
            <a:ext cx="2743200" cy="2787160"/>
          </a:xfrm>
          <a:prstGeom prst="flowChartConnector">
            <a:avLst/>
          </a:pr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projektet ska vi genomföra 30 workshops för 140 företag</a:t>
            </a:r>
          </a:p>
        </p:txBody>
      </p:sp>
      <p:sp>
        <p:nvSpPr>
          <p:cNvPr id="18" name="Flödesschema: Koppling 17"/>
          <p:cNvSpPr/>
          <p:nvPr/>
        </p:nvSpPr>
        <p:spPr>
          <a:xfrm>
            <a:off x="6321668" y="2523394"/>
            <a:ext cx="2743200" cy="278716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Inovationsför-mågan</a:t>
            </a:r>
            <a:r>
              <a:rPr lang="sv-SE" dirty="0">
                <a:solidFill>
                  <a:schemeClr val="tx1"/>
                </a:solidFill>
              </a:rPr>
              <a:t> i regionens företag har ökat med x%</a:t>
            </a:r>
          </a:p>
        </p:txBody>
      </p:sp>
      <p:pic>
        <p:nvPicPr>
          <p:cNvPr id="12" name="Platshållare för innehåll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295"/>
            <a:ext cx="12205443" cy="8139605"/>
          </a:xfrm>
          <a:prstGeom prst="rect">
            <a:avLst/>
          </a:prstGeom>
          <a:effectLst>
            <a:glow rad="127000">
              <a:schemeClr val="accent1">
                <a:alpha val="77000"/>
              </a:schemeClr>
            </a:glow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sätta mål är också ett hantverk</a:t>
            </a:r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838200" y="1369560"/>
            <a:ext cx="10515600" cy="35507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3" name="Flödesschema: Koppling 22"/>
          <p:cNvSpPr/>
          <p:nvPr/>
        </p:nvSpPr>
        <p:spPr>
          <a:xfrm>
            <a:off x="-95852" y="977127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b="1" dirty="0"/>
              <a:t>S</a:t>
            </a:r>
          </a:p>
          <a:p>
            <a:pPr algn="ctr"/>
            <a:r>
              <a:rPr lang="sv-SE" sz="1200" b="1" dirty="0"/>
              <a:t>Specifika, dvs. avgränsade – t.ex. vilken typ av företag ska ha engagerats, vad innebär det att vara engagerad i internationella FoU-processer</a:t>
            </a:r>
          </a:p>
        </p:txBody>
      </p:sp>
      <p:sp>
        <p:nvSpPr>
          <p:cNvPr id="20" name="Flödesschema: Koppling 19"/>
          <p:cNvSpPr/>
          <p:nvPr/>
        </p:nvSpPr>
        <p:spPr>
          <a:xfrm>
            <a:off x="2197899" y="1823226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b="1" dirty="0"/>
              <a:t>M</a:t>
            </a:r>
          </a:p>
          <a:p>
            <a:pPr algn="ctr"/>
            <a:r>
              <a:rPr lang="sv-SE" sz="1200" b="1" dirty="0"/>
              <a:t>Mätbara, dvs. det ska vara möjligt för alla att enas om huruvida målet är nått eller ej</a:t>
            </a:r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</p:txBody>
      </p:sp>
      <p:sp>
        <p:nvSpPr>
          <p:cNvPr id="29" name="Flödesschema: Koppling 28"/>
          <p:cNvSpPr/>
          <p:nvPr/>
        </p:nvSpPr>
        <p:spPr>
          <a:xfrm>
            <a:off x="4423302" y="2424798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b="1" dirty="0"/>
              <a:t>A</a:t>
            </a:r>
          </a:p>
          <a:p>
            <a:pPr algn="ctr"/>
            <a:r>
              <a:rPr lang="sv-SE" sz="1200" b="1" dirty="0"/>
              <a:t>Accepterade, dvs. de bör ha beslutats om bland dem som berörs av dem</a:t>
            </a:r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</p:txBody>
      </p:sp>
      <p:sp>
        <p:nvSpPr>
          <p:cNvPr id="30" name="Flödesschema: Koppling 29"/>
          <p:cNvSpPr/>
          <p:nvPr/>
        </p:nvSpPr>
        <p:spPr>
          <a:xfrm>
            <a:off x="6467602" y="3087425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b="1" dirty="0"/>
              <a:t>R</a:t>
            </a:r>
          </a:p>
          <a:p>
            <a:pPr algn="ctr"/>
            <a:r>
              <a:rPr lang="sv-SE" sz="1200" b="1" dirty="0"/>
              <a:t>Realistiska, dvs. de bör vara nåbara, men samtidigt utgöra en utmaning</a:t>
            </a:r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</p:txBody>
      </p:sp>
      <p:sp>
        <p:nvSpPr>
          <p:cNvPr id="31" name="Flödesschema: Koppling 30"/>
          <p:cNvSpPr/>
          <p:nvPr/>
        </p:nvSpPr>
        <p:spPr>
          <a:xfrm>
            <a:off x="8710590" y="4025827"/>
            <a:ext cx="2778369" cy="2766646"/>
          </a:xfrm>
          <a:prstGeom prst="flowChartConnector">
            <a:avLst/>
          </a:prstGeom>
          <a:solidFill>
            <a:schemeClr val="bg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b="1" dirty="0"/>
              <a:t>T</a:t>
            </a:r>
          </a:p>
          <a:p>
            <a:pPr algn="ctr"/>
            <a:r>
              <a:rPr lang="sv-SE" sz="1200" b="1" dirty="0" err="1"/>
              <a:t>Tidssatta</a:t>
            </a:r>
            <a:r>
              <a:rPr lang="sv-SE" sz="1200" b="1" dirty="0"/>
              <a:t>, dvs. det bör vara klart när målen ska vara uppnådda</a:t>
            </a:r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  <a:p>
            <a:pPr algn="ctr"/>
            <a:endParaRPr lang="sv-SE" sz="1200" b="1" dirty="0"/>
          </a:p>
        </p:txBody>
      </p:sp>
    </p:spTree>
    <p:extLst>
      <p:ext uri="{BB962C8B-B14F-4D97-AF65-F5344CB8AC3E}">
        <p14:creationId xmlns:p14="http://schemas.microsoft.com/office/powerpoint/2010/main" val="34186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Till sist</a:t>
            </a:r>
          </a:p>
        </p:txBody>
      </p:sp>
    </p:spTree>
    <p:extLst>
      <p:ext uri="{BB962C8B-B14F-4D97-AF65-F5344CB8AC3E}">
        <p14:creationId xmlns:p14="http://schemas.microsoft.com/office/powerpoint/2010/main" val="366962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ih.se/wp-content/uploads/2011/11/katarin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83" y="18256"/>
            <a:ext cx="9267438" cy="71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>
            <a:off x="1703512" y="476672"/>
            <a:ext cx="2736304" cy="1872208"/>
          </a:xfrm>
          <a:prstGeom prst="rect">
            <a:avLst/>
          </a:prstGeom>
          <a:solidFill>
            <a:srgbClr val="C40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sz="4800" dirty="0">
                <a:solidFill>
                  <a:schemeClr val="bg2"/>
                </a:solidFill>
              </a:rPr>
              <a:t>20+</a:t>
            </a:r>
          </a:p>
          <a:p>
            <a:pPr algn="ctr"/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dirty="0">
                <a:solidFill>
                  <a:schemeClr val="bg2"/>
                </a:solidFill>
              </a:rPr>
              <a:t>års erfarenhet</a:t>
            </a:r>
          </a:p>
        </p:txBody>
      </p:sp>
      <p:sp>
        <p:nvSpPr>
          <p:cNvPr id="12" name="Rektangel 11"/>
          <p:cNvSpPr/>
          <p:nvPr/>
        </p:nvSpPr>
        <p:spPr>
          <a:xfrm>
            <a:off x="4727848" y="476672"/>
            <a:ext cx="2736304" cy="18722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sz="4800" dirty="0">
                <a:solidFill>
                  <a:schemeClr val="bg2"/>
                </a:solidFill>
              </a:rPr>
              <a:t>25+</a:t>
            </a:r>
          </a:p>
          <a:p>
            <a:pPr algn="ctr"/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dirty="0">
                <a:solidFill>
                  <a:schemeClr val="bg2"/>
                </a:solidFill>
              </a:rPr>
              <a:t>medarbetare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752184" y="476672"/>
            <a:ext cx="2736304" cy="1872208"/>
          </a:xfrm>
          <a:prstGeom prst="rect">
            <a:avLst/>
          </a:prstGeom>
          <a:solidFill>
            <a:srgbClr val="591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sz="4800" dirty="0">
                <a:solidFill>
                  <a:schemeClr val="bg2"/>
                </a:solidFill>
              </a:rPr>
              <a:t>30+</a:t>
            </a:r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dirty="0">
                <a:solidFill>
                  <a:schemeClr val="bg2"/>
                </a:solidFill>
              </a:rPr>
              <a:t>experter och forskare i nätverk</a:t>
            </a:r>
          </a:p>
        </p:txBody>
      </p:sp>
      <p:sp>
        <p:nvSpPr>
          <p:cNvPr id="14" name="Rektangel 13"/>
          <p:cNvSpPr/>
          <p:nvPr/>
        </p:nvSpPr>
        <p:spPr>
          <a:xfrm>
            <a:off x="1703512" y="2672876"/>
            <a:ext cx="2736304" cy="1872208"/>
          </a:xfrm>
          <a:prstGeom prst="rect">
            <a:avLst/>
          </a:prstGeom>
          <a:solidFill>
            <a:srgbClr val="68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sz="4800" dirty="0">
                <a:solidFill>
                  <a:schemeClr val="bg2"/>
                </a:solidFill>
              </a:rPr>
              <a:t>250+</a:t>
            </a:r>
          </a:p>
          <a:p>
            <a:pPr algn="ctr"/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dirty="0">
                <a:solidFill>
                  <a:schemeClr val="bg2"/>
                </a:solidFill>
              </a:rPr>
              <a:t>projekt per år</a:t>
            </a:r>
          </a:p>
        </p:txBody>
      </p:sp>
      <p:sp>
        <p:nvSpPr>
          <p:cNvPr id="15" name="Rektangel 14"/>
          <p:cNvSpPr/>
          <p:nvPr/>
        </p:nvSpPr>
        <p:spPr>
          <a:xfrm>
            <a:off x="4727849" y="2636912"/>
            <a:ext cx="2736303" cy="1908172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sz="4800" dirty="0">
                <a:solidFill>
                  <a:schemeClr val="bg2"/>
                </a:solidFill>
              </a:rPr>
              <a:t>4</a:t>
            </a:r>
          </a:p>
          <a:p>
            <a:pPr algn="ctr"/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dirty="0">
                <a:solidFill>
                  <a:schemeClr val="bg2"/>
                </a:solidFill>
              </a:rPr>
              <a:t>kontor</a:t>
            </a:r>
          </a:p>
        </p:txBody>
      </p:sp>
      <p:sp>
        <p:nvSpPr>
          <p:cNvPr id="16" name="Rektangel 15"/>
          <p:cNvSpPr/>
          <p:nvPr/>
        </p:nvSpPr>
        <p:spPr>
          <a:xfrm>
            <a:off x="7752184" y="2672876"/>
            <a:ext cx="2736304" cy="1872208"/>
          </a:xfrm>
          <a:prstGeom prst="rect">
            <a:avLst/>
          </a:prstGeom>
          <a:solidFill>
            <a:srgbClr val="56C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sz="4800" dirty="0">
                <a:solidFill>
                  <a:schemeClr val="bg2"/>
                </a:solidFill>
              </a:rPr>
              <a:t>20+</a:t>
            </a:r>
          </a:p>
          <a:p>
            <a:pPr algn="ctr"/>
            <a:endParaRPr lang="sv-SE" dirty="0">
              <a:solidFill>
                <a:schemeClr val="bg2"/>
              </a:solidFill>
            </a:endParaRPr>
          </a:p>
          <a:p>
            <a:pPr algn="ctr"/>
            <a:r>
              <a:rPr lang="sv-SE" dirty="0">
                <a:solidFill>
                  <a:schemeClr val="bg2"/>
                </a:solidFill>
              </a:rPr>
              <a:t>ramavtal med offentliga kunder</a:t>
            </a:r>
          </a:p>
        </p:txBody>
      </p:sp>
    </p:spTree>
    <p:extLst>
      <p:ext uri="{BB962C8B-B14F-4D97-AF65-F5344CB8AC3E}">
        <p14:creationId xmlns:p14="http://schemas.microsoft.com/office/powerpoint/2010/main" val="285147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841375" y="2035401"/>
            <a:ext cx="7118594" cy="37076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Being innovative takes you out of your comfort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An innovative project must be allowed to fail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 Innovation can be small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Your project is your driver – so be sure to make it fun!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841373" y="1681163"/>
            <a:ext cx="7118595" cy="535531"/>
          </a:xfrm>
        </p:spPr>
        <p:txBody>
          <a:bodyPr/>
          <a:lstStyle/>
          <a:p>
            <a:r>
              <a:rPr lang="sv-SE" sz="3200" dirty="0" err="1"/>
              <a:t>Finally</a:t>
            </a:r>
            <a:r>
              <a:rPr lang="sv-SE" sz="3200" dirty="0"/>
              <a:t>, </a:t>
            </a:r>
            <a:r>
              <a:rPr lang="sv-SE" sz="3200" dirty="0" err="1"/>
              <a:t>don’t</a:t>
            </a:r>
            <a:r>
              <a:rPr lang="sv-SE" sz="3200" dirty="0"/>
              <a:t> </a:t>
            </a:r>
            <a:r>
              <a:rPr lang="sv-SE" sz="3200" dirty="0" err="1"/>
              <a:t>forget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61339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Göran Hallin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goran@kontigo.se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+46 730 370 723</a:t>
            </a:r>
          </a:p>
        </p:txBody>
      </p:sp>
    </p:spTree>
    <p:extLst>
      <p:ext uri="{BB962C8B-B14F-4D97-AF65-F5344CB8AC3E}">
        <p14:creationId xmlns:p14="http://schemas.microsoft.com/office/powerpoint/2010/main" val="171854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 får ditt projekt nytta av det gränsöverskridande samarbetet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sv-SE" dirty="0"/>
              <a:t>Från Idé till projekt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/>
              <a:t>Göran Hallin, hösten 2016</a:t>
            </a:r>
          </a:p>
        </p:txBody>
      </p:sp>
    </p:spTree>
    <p:extLst>
      <p:ext uri="{BB962C8B-B14F-4D97-AF65-F5344CB8AC3E}">
        <p14:creationId xmlns:p14="http://schemas.microsoft.com/office/powerpoint/2010/main" val="191010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Pröva din projektidé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Så sätter du mål som skapar förändring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Till sist</a:t>
            </a:r>
          </a:p>
        </p:txBody>
      </p:sp>
    </p:spTree>
    <p:extLst>
      <p:ext uri="{BB962C8B-B14F-4D97-AF65-F5344CB8AC3E}">
        <p14:creationId xmlns:p14="http://schemas.microsoft.com/office/powerpoint/2010/main" val="426584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Pröva din projektidé</a:t>
            </a:r>
          </a:p>
        </p:txBody>
      </p:sp>
    </p:spTree>
    <p:extLst>
      <p:ext uri="{BB962C8B-B14F-4D97-AF65-F5344CB8AC3E}">
        <p14:creationId xmlns:p14="http://schemas.microsoft.com/office/powerpoint/2010/main" val="42777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0" y="-1281605"/>
            <a:ext cx="12309230" cy="8139605"/>
          </a:xfrm>
          <a:prstGeom prst="rect">
            <a:avLst/>
          </a:prstGeom>
          <a:effectLst>
            <a:glow rad="127000">
              <a:schemeClr val="accent1">
                <a:alpha val="77000"/>
              </a:schemeClr>
            </a:glow>
          </a:effectLst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42916"/>
            <a:ext cx="10515600" cy="133097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sv-SE" dirty="0"/>
              <a:t>Projekt är en i tiden avgränsad extraordinär aktivitet, som ska leda till resultat</a:t>
            </a:r>
          </a:p>
          <a:p>
            <a:r>
              <a:rPr lang="sv-SE" dirty="0"/>
              <a:t>Med resultat menar vi en förändring i ett tillstånd som vi inte gillar.</a:t>
            </a:r>
          </a:p>
          <a:p>
            <a:pPr lvl="1"/>
            <a:r>
              <a:rPr lang="sv-SE" dirty="0"/>
              <a:t>Förändringen kan ske inom ramen för den tiden projektet pågår eller komma senare</a:t>
            </a:r>
          </a:p>
          <a:p>
            <a:pPr lvl="1"/>
            <a:r>
              <a:rPr lang="sv-SE" dirty="0"/>
              <a:t>Förändringen ska helst vara bestående, dvs. den ska leva vidare efter projektet</a:t>
            </a:r>
          </a:p>
          <a:p>
            <a:r>
              <a:rPr lang="sv-SE" dirty="0"/>
              <a:t>Och, kom ihåg: Det är detta som ska få oss att gå till jobbet de kommande tre åren!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467556"/>
            <a:ext cx="10515600" cy="87536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sv-SE" dirty="0"/>
              <a:t>Vad vill vi förändra? Vilka problem ska projektet lösa? Vilka outnyttjade möjligheter ska tas tillvara genom projektet?</a:t>
            </a:r>
          </a:p>
          <a:p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Behövs det ett projekt?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0" y="4001632"/>
            <a:ext cx="238738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2"/>
                </a:solidFill>
              </a:rPr>
              <a:t>1 Vad är problemet/</a:t>
            </a:r>
          </a:p>
          <a:p>
            <a:r>
              <a:rPr lang="sv-SE" sz="2800" b="1" dirty="0">
                <a:solidFill>
                  <a:schemeClr val="bg2"/>
                </a:solidFill>
              </a:rPr>
              <a:t>möjligheten?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614246" y="4001632"/>
            <a:ext cx="2674599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2"/>
                </a:solidFill>
              </a:rPr>
              <a:t>2 </a:t>
            </a:r>
            <a:r>
              <a:rPr lang="sv-SE" sz="2800" b="1" dirty="0">
                <a:solidFill>
                  <a:schemeClr val="bg2"/>
                </a:solidFill>
              </a:rPr>
              <a:t>Vad vet vi?</a:t>
            </a:r>
          </a:p>
          <a:p>
            <a:r>
              <a:rPr lang="sv-SE" dirty="0">
                <a:solidFill>
                  <a:schemeClr val="bg2"/>
                </a:solidFill>
              </a:rPr>
              <a:t>Vad vet vi om problemet?</a:t>
            </a:r>
          </a:p>
          <a:p>
            <a:r>
              <a:rPr lang="sv-SE" dirty="0">
                <a:solidFill>
                  <a:schemeClr val="bg2"/>
                </a:solidFill>
              </a:rPr>
              <a:t>Finns det statistik, forskning, analyser, annan kunskap kring problemet/</a:t>
            </a:r>
          </a:p>
          <a:p>
            <a:r>
              <a:rPr lang="sv-SE" dirty="0">
                <a:solidFill>
                  <a:schemeClr val="bg2"/>
                </a:solidFill>
              </a:rPr>
              <a:t>Möjligheten? Kan denna användas för att belysa problemet?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562601" y="3989767"/>
            <a:ext cx="2913183" cy="2339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2"/>
                </a:solidFill>
              </a:rPr>
              <a:t>3 Vad har gjorts förut?</a:t>
            </a:r>
          </a:p>
          <a:p>
            <a:r>
              <a:rPr lang="sv-SE" dirty="0">
                <a:solidFill>
                  <a:schemeClr val="bg2"/>
                </a:solidFill>
              </a:rPr>
              <a:t>Har andra försökt att tackla samma/liknande problem?</a:t>
            </a:r>
          </a:p>
          <a:p>
            <a:endParaRPr lang="sv-SE" dirty="0">
              <a:solidFill>
                <a:schemeClr val="bg2"/>
              </a:solidFill>
            </a:endParaRPr>
          </a:p>
          <a:p>
            <a:r>
              <a:rPr lang="sv-SE" dirty="0">
                <a:solidFill>
                  <a:schemeClr val="bg2"/>
                </a:solidFill>
              </a:rPr>
              <a:t>På vilka sätt? </a:t>
            </a:r>
          </a:p>
          <a:p>
            <a:r>
              <a:rPr lang="sv-SE" dirty="0">
                <a:solidFill>
                  <a:schemeClr val="bg2"/>
                </a:solidFill>
              </a:rPr>
              <a:t>Hur gick det?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8749540" y="3989767"/>
            <a:ext cx="3087513" cy="2339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2"/>
                </a:solidFill>
              </a:rPr>
              <a:t>4 Passar detta som projekt?</a:t>
            </a:r>
          </a:p>
          <a:p>
            <a:r>
              <a:rPr lang="sv-SE" dirty="0">
                <a:solidFill>
                  <a:schemeClr val="bg2"/>
                </a:solidFill>
              </a:rPr>
              <a:t>Är problemet/möjligheten sådan att det lämpar sig för ett tidsbegränsat projekt? Kan avgränsade mål för resultatet ställas upp?</a:t>
            </a:r>
          </a:p>
        </p:txBody>
      </p:sp>
    </p:spTree>
    <p:extLst>
      <p:ext uri="{BB962C8B-B14F-4D97-AF65-F5344CB8AC3E}">
        <p14:creationId xmlns:p14="http://schemas.microsoft.com/office/powerpoint/2010/main" val="39868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2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3" y="-269280"/>
            <a:ext cx="12205443" cy="8139605"/>
          </a:xfrm>
          <a:prstGeom prst="rect">
            <a:avLst/>
          </a:prstGeom>
          <a:effectLst>
            <a:glow rad="127000">
              <a:schemeClr val="accent1">
                <a:alpha val="77000"/>
              </a:schemeClr>
            </a:glow>
          </a:effectLst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42916"/>
            <a:ext cx="10515600" cy="133097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v-SE" dirty="0"/>
              <a:t>Projekt i Botnia Atlantica ska arbeta med problem/möjligheter där det finns ett tydligt mervärde av att jobba gränsöverskridande</a:t>
            </a:r>
          </a:p>
          <a:p>
            <a:r>
              <a:rPr lang="sv-SE" dirty="0"/>
              <a:t>På vilket sätt tillför det gränsöverskridande arbetet ett särskilt mervärde för ditt projekt?</a:t>
            </a:r>
          </a:p>
          <a:p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467556"/>
            <a:ext cx="10515600" cy="87536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sv-SE" dirty="0"/>
              <a:t>Det finns många bra projekt, men inte alla passar för Botnia-Atlanticaprogrammet</a:t>
            </a:r>
          </a:p>
          <a:p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Är Botnia-Atlantica rätt program för ditt projekt?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212799" y="3942659"/>
            <a:ext cx="2508739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2800" b="1" dirty="0">
                <a:solidFill>
                  <a:schemeClr val="bg2"/>
                </a:solidFill>
              </a:rPr>
              <a:t>Lär av varandra</a:t>
            </a:r>
            <a:r>
              <a:rPr lang="sv-SE" sz="2800" dirty="0">
                <a:solidFill>
                  <a:schemeClr val="bg2"/>
                </a:solidFill>
              </a:rPr>
              <a:t>! </a:t>
            </a:r>
            <a:endParaRPr lang="sv-SE" dirty="0">
              <a:solidFill>
                <a:schemeClr val="bg2"/>
              </a:solidFill>
            </a:endParaRPr>
          </a:p>
          <a:p>
            <a:r>
              <a:rPr lang="sv-SE" dirty="0">
                <a:solidFill>
                  <a:schemeClr val="bg2"/>
                </a:solidFill>
              </a:rPr>
              <a:t>Genom samverkan skapas möjligheter för att lära av varandra, t.ex. i en förändringsprocess: har någon part ”gått före”, har vi prövat olika lösningar för samma problem, </a:t>
            </a:r>
            <a:r>
              <a:rPr lang="sv-SE" dirty="0" err="1">
                <a:solidFill>
                  <a:schemeClr val="bg2"/>
                </a:solidFill>
              </a:rPr>
              <a:t>etc</a:t>
            </a:r>
            <a:r>
              <a:rPr lang="sv-SE" dirty="0">
                <a:solidFill>
                  <a:schemeClr val="bg2"/>
                </a:solidFill>
              </a:rPr>
              <a:t>… 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811793" y="3942659"/>
            <a:ext cx="2960080" cy="27699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2"/>
                </a:solidFill>
              </a:rPr>
              <a:t>2. Utnyttja en större kritisk massa! </a:t>
            </a:r>
          </a:p>
          <a:p>
            <a:r>
              <a:rPr lang="sv-SE" dirty="0">
                <a:solidFill>
                  <a:schemeClr val="bg2"/>
                </a:solidFill>
              </a:rPr>
              <a:t>Genom samverkan blir vi fler. Något som kan vara avgörande, t.ex. när det gäller specialisering och marknadsföring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924273" y="3942659"/>
            <a:ext cx="3112475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2"/>
                </a:solidFill>
              </a:rPr>
              <a:t>3. </a:t>
            </a:r>
            <a:r>
              <a:rPr lang="sv-SE" sz="2800" b="1" dirty="0">
                <a:solidFill>
                  <a:schemeClr val="bg2"/>
                </a:solidFill>
              </a:rPr>
              <a:t>Gör gränsens effekt till en möjlighet</a:t>
            </a:r>
            <a:r>
              <a:rPr lang="sv-SE" sz="2800" dirty="0">
                <a:solidFill>
                  <a:schemeClr val="bg2"/>
                </a:solidFill>
              </a:rPr>
              <a:t>! </a:t>
            </a:r>
          </a:p>
          <a:p>
            <a:r>
              <a:rPr lang="sv-SE" dirty="0">
                <a:solidFill>
                  <a:schemeClr val="bg2"/>
                </a:solidFill>
              </a:rPr>
              <a:t>Gränser skapar olikheter och olikheter blir till möjligheter för t.ex. entreprenörskap, forskning och innovation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9217258" y="3942659"/>
            <a:ext cx="3112475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2"/>
                </a:solidFill>
              </a:rPr>
              <a:t>4 Bryt gränshinder!</a:t>
            </a:r>
          </a:p>
          <a:p>
            <a:r>
              <a:rPr lang="sv-SE" dirty="0">
                <a:solidFill>
                  <a:schemeClr val="bg2"/>
                </a:solidFill>
              </a:rPr>
              <a:t>Genom samverkan över gränsen inom områden där olika gränshinder finns bidrar samverkan till att gränshindren minskas</a:t>
            </a:r>
          </a:p>
        </p:txBody>
      </p:sp>
    </p:spTree>
    <p:extLst>
      <p:ext uri="{BB962C8B-B14F-4D97-AF65-F5344CB8AC3E}">
        <p14:creationId xmlns:p14="http://schemas.microsoft.com/office/powerpoint/2010/main" val="33200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2" grpId="0" animBg="1"/>
      <p:bldP spid="9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Hur jobbar ni med gränsen i era projekt?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Diskussionsfråga</a:t>
            </a:r>
          </a:p>
        </p:txBody>
      </p:sp>
    </p:spTree>
    <p:extLst>
      <p:ext uri="{BB962C8B-B14F-4D97-AF65-F5344CB8AC3E}">
        <p14:creationId xmlns:p14="http://schemas.microsoft.com/office/powerpoint/2010/main" val="38034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295"/>
            <a:ext cx="12205443" cy="8139605"/>
          </a:xfrm>
          <a:prstGeom prst="rect">
            <a:avLst/>
          </a:prstGeom>
          <a:effectLst>
            <a:glow rad="127000">
              <a:schemeClr val="accent1">
                <a:alpha val="77000"/>
              </a:schemeClr>
            </a:glow>
          </a:effectLst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42916"/>
            <a:ext cx="10515600" cy="19770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v-SE" dirty="0"/>
              <a:t>Det samma gäller inom ditt projekt – se till att projektets aktiviteter leder till projektets måluppfyllelse. Om projektet inte bidrar till programmets mål uppstår vad vi kan kalla ett </a:t>
            </a:r>
            <a:r>
              <a:rPr lang="sv-SE" b="1" dirty="0"/>
              <a:t>målläckage</a:t>
            </a:r>
            <a:r>
              <a:rPr lang="sv-SE" dirty="0"/>
              <a:t> – dvs när vi har projekt eller aktiviteter som träffar ”bredvid” där de ska</a:t>
            </a:r>
          </a:p>
          <a:p>
            <a:r>
              <a:rPr lang="sv-SE" dirty="0"/>
              <a:t>Om det finns projekt eller program som inte har några aktiviteter respektive projekt som kan bidra till att de når sina mål uppstår vad vi kan kalla ett </a:t>
            </a:r>
            <a:r>
              <a:rPr lang="sv-SE" b="1" dirty="0" err="1"/>
              <a:t>målgap</a:t>
            </a:r>
            <a:r>
              <a:rPr lang="sv-SE" dirty="0"/>
              <a:t>.</a:t>
            </a:r>
          </a:p>
          <a:p>
            <a:r>
              <a:rPr lang="sv-SE" dirty="0"/>
              <a:t>Både </a:t>
            </a:r>
            <a:r>
              <a:rPr lang="sv-SE" dirty="0" err="1"/>
              <a:t>målgap</a:t>
            </a:r>
            <a:r>
              <a:rPr lang="sv-SE" dirty="0"/>
              <a:t> och målläckage är effektivitetstjuvar för program och projekt.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38200" y="1467556"/>
            <a:ext cx="10515600" cy="87536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sv-SE" dirty="0"/>
              <a:t>Se till att ditt projekt verkligen bidrar till programmets måluppfyllelse!</a:t>
            </a:r>
          </a:p>
          <a:p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Kommer projektet att bidra till Botnia-Atlantica programmets mål? </a:t>
            </a:r>
          </a:p>
        </p:txBody>
      </p:sp>
      <p:sp>
        <p:nvSpPr>
          <p:cNvPr id="3" name="Ellips 2"/>
          <p:cNvSpPr/>
          <p:nvPr/>
        </p:nvSpPr>
        <p:spPr>
          <a:xfrm>
            <a:off x="8541122" y="4671648"/>
            <a:ext cx="1852246" cy="1758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Specifikt mål</a:t>
            </a:r>
          </a:p>
        </p:txBody>
      </p:sp>
      <p:sp>
        <p:nvSpPr>
          <p:cNvPr id="11" name="Ellips 10"/>
          <p:cNvSpPr/>
          <p:nvPr/>
        </p:nvSpPr>
        <p:spPr>
          <a:xfrm>
            <a:off x="4876801" y="4724400"/>
            <a:ext cx="1852246" cy="1758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Mål för Ditt projekt</a:t>
            </a:r>
          </a:p>
        </p:txBody>
      </p:sp>
      <p:sp>
        <p:nvSpPr>
          <p:cNvPr id="13" name="Ellips 12"/>
          <p:cNvSpPr/>
          <p:nvPr/>
        </p:nvSpPr>
        <p:spPr>
          <a:xfrm>
            <a:off x="1365738" y="4724400"/>
            <a:ext cx="1852246" cy="1758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Dina projekt-aktiviteter</a:t>
            </a:r>
          </a:p>
        </p:txBody>
      </p:sp>
      <p:sp>
        <p:nvSpPr>
          <p:cNvPr id="4" name="Högerpil 3"/>
          <p:cNvSpPr/>
          <p:nvPr/>
        </p:nvSpPr>
        <p:spPr>
          <a:xfrm>
            <a:off x="3434860" y="5251940"/>
            <a:ext cx="586155" cy="808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Högerpil 13"/>
          <p:cNvSpPr/>
          <p:nvPr/>
        </p:nvSpPr>
        <p:spPr>
          <a:xfrm>
            <a:off x="6940061" y="5251941"/>
            <a:ext cx="586155" cy="808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4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3" grpId="0" animBg="1"/>
      <p:bldP spid="11" grpId="0" animBg="1"/>
      <p:bldP spid="13" grpId="0" animBg="1"/>
      <p:bldP spid="4" grpId="0" animBg="1"/>
      <p:bldP spid="14" grpId="0" animBg="1"/>
    </p:bldLst>
  </p:timing>
</p:sld>
</file>

<file path=ppt/theme/theme1.xml><?xml version="1.0" encoding="utf-8"?>
<a:theme xmlns:a="http://schemas.openxmlformats.org/drawingml/2006/main" name="KontigoTema">
  <a:themeElements>
    <a:clrScheme name="Kontigo färger">
      <a:dk1>
        <a:srgbClr val="2E2A25"/>
      </a:dk1>
      <a:lt1>
        <a:sysClr val="window" lastClr="FFFFFF"/>
      </a:lt1>
      <a:dk2>
        <a:srgbClr val="2E2A25"/>
      </a:dk2>
      <a:lt2>
        <a:srgbClr val="FFFFFF"/>
      </a:lt2>
      <a:accent1>
        <a:srgbClr val="62269E"/>
      </a:accent1>
      <a:accent2>
        <a:srgbClr val="65CBC9"/>
      </a:accent2>
      <a:accent3>
        <a:srgbClr val="CB2B99"/>
      </a:accent3>
      <a:accent4>
        <a:srgbClr val="00ACC8"/>
      </a:accent4>
      <a:accent5>
        <a:srgbClr val="FF5959"/>
      </a:accent5>
      <a:accent6>
        <a:srgbClr val="C7777A"/>
      </a:accent6>
      <a:hlink>
        <a:srgbClr val="62269E"/>
      </a:hlink>
      <a:folHlink>
        <a:srgbClr val="62269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Kontigo" id="{61E8E3CB-F859-49DE-958B-F2BED9AA5211}" vid="{8A2497F2-24AC-410F-B3E2-AFEDF6032FD5}"/>
    </a:ext>
  </a:extLst>
</a:theme>
</file>

<file path=ppt/theme/theme2.xml><?xml version="1.0" encoding="utf-8"?>
<a:theme xmlns:a="http://schemas.openxmlformats.org/drawingml/2006/main" name="KontigoTema försättsblad o avsl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Kontigo" id="{61E8E3CB-F859-49DE-958B-F2BED9AA5211}" vid="{EDCA0877-42C9-44FA-BDF5-1BB522AFBEED}"/>
    </a:ext>
  </a:extLst>
</a:theme>
</file>

<file path=ppt/theme/theme3.xml><?xml version="1.0" encoding="utf-8"?>
<a:theme xmlns:a="http://schemas.openxmlformats.org/drawingml/2006/main" name="KontigoTema grå logoty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Kontigo" id="{61E8E3CB-F859-49DE-958B-F2BED9AA5211}" vid="{E849531E-42F0-435C-9CF0-B7EC1FB01E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PPT-mall Kontigo</Template>
  <TotalTime>1363</TotalTime>
  <Words>1189</Words>
  <Application>Microsoft Office PowerPoint</Application>
  <PresentationFormat>Bredbild</PresentationFormat>
  <Paragraphs>185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KontigoTema</vt:lpstr>
      <vt:lpstr>KontigoTema försättsblad o avslut</vt:lpstr>
      <vt:lpstr>KontigoTema grå logotyp</vt:lpstr>
      <vt:lpstr>PowerPoint-presentation</vt:lpstr>
      <vt:lpstr>PowerPoint-presentation</vt:lpstr>
      <vt:lpstr>PowerPoint-presentation</vt:lpstr>
      <vt:lpstr>PowerPoint-presentation</vt:lpstr>
      <vt:lpstr>Pröva din projektidé</vt:lpstr>
      <vt:lpstr>Behövs det ett projekt?</vt:lpstr>
      <vt:lpstr>Är Botnia-Atlantica rätt program för ditt projekt?</vt:lpstr>
      <vt:lpstr>Diskussionsfråga</vt:lpstr>
      <vt:lpstr>Kommer projektet att bidra till Botnia-Atlantica programmets mål? </vt:lpstr>
      <vt:lpstr>Målläckage och målgap</vt:lpstr>
      <vt:lpstr>Och hur var det nu med de horisontella kriterierna??</vt:lpstr>
      <vt:lpstr>Diskussionsfråga</vt:lpstr>
      <vt:lpstr>Så sätter du mål som skapar förändring</vt:lpstr>
      <vt:lpstr>Mål är en del i ett system för resultatorienterad styrning</vt:lpstr>
      <vt:lpstr>Mål är en del i ett system för resultatorienterad styrning</vt:lpstr>
      <vt:lpstr>Mål är en del i ett system för resultatorienterad styrning</vt:lpstr>
      <vt:lpstr>Mål är en del i ett system för resultatorienterad styrning</vt:lpstr>
      <vt:lpstr>Att sätta mål är också ett hantverk</vt:lpstr>
      <vt:lpstr>Till sist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goran.hallin</dc:creator>
  <cp:keywords>PPT Kontigo mall</cp:keywords>
  <cp:lastModifiedBy>Häkkinen Elina</cp:lastModifiedBy>
  <cp:revision>32</cp:revision>
  <dcterms:created xsi:type="dcterms:W3CDTF">2016-08-29T11:46:36Z</dcterms:created>
  <dcterms:modified xsi:type="dcterms:W3CDTF">2016-11-04T09:54:31Z</dcterms:modified>
</cp:coreProperties>
</file>